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9"/>
  </p:notesMasterIdLst>
  <p:sldIdLst>
    <p:sldId id="256" r:id="rId2"/>
    <p:sldId id="260" r:id="rId3"/>
    <p:sldId id="261" r:id="rId4"/>
    <p:sldId id="262" r:id="rId5"/>
    <p:sldId id="263" r:id="rId6"/>
    <p:sldId id="264" r:id="rId7"/>
    <p:sldId id="257" r:id="rId8"/>
    <p:sldId id="265" r:id="rId9"/>
    <p:sldId id="270" r:id="rId10"/>
    <p:sldId id="280" r:id="rId11"/>
    <p:sldId id="281" r:id="rId12"/>
    <p:sldId id="276" r:id="rId13"/>
    <p:sldId id="277" r:id="rId14"/>
    <p:sldId id="324" r:id="rId15"/>
    <p:sldId id="326" r:id="rId16"/>
    <p:sldId id="327" r:id="rId17"/>
    <p:sldId id="328" r:id="rId18"/>
    <p:sldId id="325" r:id="rId19"/>
    <p:sldId id="258" r:id="rId20"/>
    <p:sldId id="266" r:id="rId21"/>
    <p:sldId id="268" r:id="rId22"/>
    <p:sldId id="267" r:id="rId23"/>
    <p:sldId id="273" r:id="rId24"/>
    <p:sldId id="278" r:id="rId25"/>
    <p:sldId id="291" r:id="rId26"/>
    <p:sldId id="304" r:id="rId27"/>
    <p:sldId id="306" r:id="rId28"/>
    <p:sldId id="283" r:id="rId29"/>
    <p:sldId id="305" r:id="rId30"/>
    <p:sldId id="284" r:id="rId31"/>
    <p:sldId id="285" r:id="rId32"/>
    <p:sldId id="307" r:id="rId33"/>
    <p:sldId id="308" r:id="rId34"/>
    <p:sldId id="287" r:id="rId35"/>
    <p:sldId id="309" r:id="rId36"/>
    <p:sldId id="301" r:id="rId37"/>
    <p:sldId id="330" r:id="rId38"/>
    <p:sldId id="310" r:id="rId39"/>
    <p:sldId id="274" r:id="rId40"/>
    <p:sldId id="286" r:id="rId41"/>
    <p:sldId id="289" r:id="rId42"/>
    <p:sldId id="312" r:id="rId43"/>
    <p:sldId id="292" r:id="rId44"/>
    <p:sldId id="313" r:id="rId45"/>
    <p:sldId id="290" r:id="rId46"/>
    <p:sldId id="293" r:id="rId47"/>
    <p:sldId id="314" r:id="rId48"/>
    <p:sldId id="294" r:id="rId49"/>
    <p:sldId id="318" r:id="rId50"/>
    <p:sldId id="319" r:id="rId51"/>
    <p:sldId id="317" r:id="rId52"/>
    <p:sldId id="320" r:id="rId53"/>
    <p:sldId id="295" r:id="rId54"/>
    <p:sldId id="296" r:id="rId55"/>
    <p:sldId id="322" r:id="rId56"/>
    <p:sldId id="316" r:id="rId57"/>
    <p:sldId id="331" r:id="rId58"/>
    <p:sldId id="329" r:id="rId59"/>
    <p:sldId id="275" r:id="rId60"/>
    <p:sldId id="334" r:id="rId61"/>
    <p:sldId id="335" r:id="rId62"/>
    <p:sldId id="333" r:id="rId63"/>
    <p:sldId id="336" r:id="rId64"/>
    <p:sldId id="338" r:id="rId65"/>
    <p:sldId id="337" r:id="rId66"/>
    <p:sldId id="339" r:id="rId67"/>
    <p:sldId id="332" r:id="rId6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009F6E3-3C49-F640-9968-903843ED0966}">
          <p14:sldIdLst>
            <p14:sldId id="256"/>
            <p14:sldId id="260"/>
            <p14:sldId id="261"/>
            <p14:sldId id="262"/>
            <p14:sldId id="263"/>
            <p14:sldId id="264"/>
            <p14:sldId id="257"/>
            <p14:sldId id="265"/>
            <p14:sldId id="270"/>
            <p14:sldId id="280"/>
            <p14:sldId id="281"/>
            <p14:sldId id="276"/>
            <p14:sldId id="277"/>
            <p14:sldId id="324"/>
            <p14:sldId id="326"/>
            <p14:sldId id="327"/>
            <p14:sldId id="328"/>
            <p14:sldId id="325"/>
            <p14:sldId id="258"/>
            <p14:sldId id="266"/>
            <p14:sldId id="268"/>
            <p14:sldId id="267"/>
            <p14:sldId id="273"/>
            <p14:sldId id="278"/>
            <p14:sldId id="291"/>
            <p14:sldId id="304"/>
            <p14:sldId id="306"/>
            <p14:sldId id="283"/>
            <p14:sldId id="305"/>
            <p14:sldId id="284"/>
            <p14:sldId id="285"/>
            <p14:sldId id="307"/>
            <p14:sldId id="308"/>
            <p14:sldId id="287"/>
            <p14:sldId id="309"/>
            <p14:sldId id="301"/>
            <p14:sldId id="330"/>
            <p14:sldId id="310"/>
            <p14:sldId id="274"/>
            <p14:sldId id="286"/>
            <p14:sldId id="289"/>
            <p14:sldId id="312"/>
            <p14:sldId id="292"/>
            <p14:sldId id="313"/>
            <p14:sldId id="290"/>
            <p14:sldId id="293"/>
            <p14:sldId id="314"/>
            <p14:sldId id="294"/>
            <p14:sldId id="318"/>
            <p14:sldId id="319"/>
            <p14:sldId id="317"/>
            <p14:sldId id="320"/>
            <p14:sldId id="295"/>
            <p14:sldId id="296"/>
            <p14:sldId id="322"/>
            <p14:sldId id="316"/>
            <p14:sldId id="331"/>
            <p14:sldId id="329"/>
            <p14:sldId id="275"/>
            <p14:sldId id="334"/>
            <p14:sldId id="335"/>
            <p14:sldId id="333"/>
            <p14:sldId id="336"/>
            <p14:sldId id="338"/>
            <p14:sldId id="337"/>
            <p14:sldId id="339"/>
            <p14:sldId id="33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840"/>
    <p:restoredTop sz="73410"/>
  </p:normalViewPr>
  <p:slideViewPr>
    <p:cSldViewPr snapToGrid="0" snapToObjects="1">
      <p:cViewPr>
        <p:scale>
          <a:sx n="59" d="100"/>
          <a:sy n="59" d="100"/>
        </p:scale>
        <p:origin x="48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notesMaster" Target="notesMasters/notesMaster1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presProps" Target="presProps.xml"/><Relationship Id="rId71" Type="http://schemas.openxmlformats.org/officeDocument/2006/relationships/viewProps" Target="viewProps.xml"/><Relationship Id="rId72" Type="http://schemas.openxmlformats.org/officeDocument/2006/relationships/theme" Target="theme/theme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E57C98-52D9-9D49-A4E0-A36F13E19F71}" type="datetimeFigureOut">
              <a:rPr lang="en-US" smtClean="0"/>
              <a:t>3/19/17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97C819-D28F-B94F-A780-55E4287C16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9764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6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6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97C819-D28F-B94F-A780-55E4287C168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960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13673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66689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67281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65605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63842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18250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6481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02959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255492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36864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97C819-D28F-B94F-A780-55E4287C168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0914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444955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640449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851721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97C819-D28F-B94F-A780-55E4287C168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37136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558301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073020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328226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237960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097813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68877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673651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901003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499486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012628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2424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660463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118165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455682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129212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90074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97C819-D28F-B94F-A780-55E4287C168A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5916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92241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405391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849135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96196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000785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977115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099766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7419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i="1" dirty="0" smtClean="0">
                <a:latin typeface="Avenir Book" charset="0"/>
                <a:ea typeface="Avenir Book" charset="0"/>
                <a:cs typeface="Avenir Book" charset="0"/>
              </a:rPr>
              <a:t>The equation is the sum of all points </a:t>
            </a:r>
            <a:r>
              <a:rPr lang="en-US" sz="1200" i="1" dirty="0" err="1" smtClean="0">
                <a:latin typeface="Avenir Book" charset="0"/>
                <a:ea typeface="Avenir Book" charset="0"/>
                <a:cs typeface="Avenir Book" charset="0"/>
              </a:rPr>
              <a:t>i</a:t>
            </a:r>
            <a:r>
              <a:rPr lang="en-US" sz="1200" i="1" dirty="0" smtClean="0">
                <a:latin typeface="Avenir Book" charset="0"/>
                <a:ea typeface="Avenir Book" charset="0"/>
                <a:cs typeface="Avenir Book" charset="0"/>
              </a:rPr>
              <a:t> minus the product of alphas, labels, values. α are parameters that are being tuned in order to maximize w.”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88420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693022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28160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467543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056127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794091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 is cross</a:t>
            </a:r>
            <a:r>
              <a:rPr lang="en-US" baseline="0" dirty="0" smtClean="0"/>
              <a:t> validated along a grid as it’s not a learned parameter, usually on an exponential scale base 10 (10^-1, 10^1)</a:t>
            </a:r>
            <a:endParaRPr lang="en-US" dirty="0" smtClean="0"/>
          </a:p>
          <a:p>
            <a:r>
              <a:rPr lang="en-US" dirty="0" smtClean="0"/>
              <a:t>Large C</a:t>
            </a:r>
            <a:r>
              <a:rPr lang="en-US" baseline="0" dirty="0" smtClean="0"/>
              <a:t> means smaller margin – slack matters more</a:t>
            </a:r>
          </a:p>
          <a:p>
            <a:r>
              <a:rPr lang="en-US" baseline="0" dirty="0" smtClean="0"/>
              <a:t>Small C means larger margin – slack is ignored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72855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831218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484165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93132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927749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325149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769772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97C819-D28F-B94F-A780-55E4287C168A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9134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97C819-D28F-B94F-A780-55E4287C168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106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brain stores a lot of memory. The basic unit is</a:t>
            </a:r>
            <a:r>
              <a:rPr lang="en-US" baseline="0" dirty="0" smtClean="0"/>
              <a:t> the neuron. </a:t>
            </a:r>
            <a:r>
              <a:rPr lang="en-US" dirty="0" smtClean="0"/>
              <a:t>About 100 billion neurons per brain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062880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Impulses move from neuron</a:t>
            </a:r>
            <a:r>
              <a:rPr lang="en-US" baseline="0" dirty="0" smtClean="0"/>
              <a:t> to neuron, passing information such as memories or reactions. Neurons fire in multiple directions with signals jumping from neuron to neuron.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938040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Such that signal must jump across</a:t>
            </a:r>
            <a:r>
              <a:rPr lang="en-US" baseline="0" dirty="0" smtClean="0"/>
              <a:t> cells at the synapse. The signal has to be sufficiently high to register.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349208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Such that signal must jump across</a:t>
            </a:r>
            <a:r>
              <a:rPr lang="en-US" baseline="0" dirty="0" smtClean="0"/>
              <a:t> cells at the synapse. The signal has to be sufficiently high to register.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950403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Such that signal must jump across</a:t>
            </a:r>
            <a:r>
              <a:rPr lang="en-US" baseline="0" dirty="0" smtClean="0"/>
              <a:t> cells at the synapse. The signal has to be sufficiently high to register.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687722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Such that signal must jump across</a:t>
            </a:r>
            <a:r>
              <a:rPr lang="en-US" baseline="0" dirty="0" smtClean="0"/>
              <a:t> cells at the synapse. The signal has to be sufficiently high to register.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1672890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1837087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97C819-D28F-B94F-A780-55E4287C168A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1906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97C819-D28F-B94F-A780-55E4287C168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311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6722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23181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6D3CA2-0BB0-B649-A9F8-D66E4291C7D9}" type="datetime1">
              <a:rPr lang="en-US" smtClean="0"/>
              <a:t>3/19/17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F4109-7BBC-ED48-834E-F2794D827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6013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9ADF2-A395-8242-9697-D2989F7B65A9}" type="datetime1">
              <a:rPr lang="en-US" smtClean="0"/>
              <a:t>3/19/17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F4109-7BBC-ED48-834E-F2794D827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7219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83ADC2-C45F-D045-8886-0B262120C175}" type="datetime1">
              <a:rPr lang="en-US" smtClean="0"/>
              <a:t>3/19/17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F4109-7BBC-ED48-834E-F2794D827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4570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5BD50-0439-7F48-8AEA-76B395A0E4C9}" type="datetime1">
              <a:rPr lang="en-US" smtClean="0"/>
              <a:t>3/19/17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F4109-7BBC-ED48-834E-F2794D827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0648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5C6F3-CEC4-EF4D-89AA-B32CB6F95133}" type="datetime1">
              <a:rPr lang="en-US" smtClean="0"/>
              <a:t>3/19/17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F4109-7BBC-ED48-834E-F2794D827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0039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A4230-1B89-8F4A-8BAA-6B15473F7992}" type="datetime1">
              <a:rPr lang="en-US" smtClean="0"/>
              <a:t>3/19/17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F4109-7BBC-ED48-834E-F2794D827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111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DE362-FEB8-A347-ACF9-C5B9E463437E}" type="datetime1">
              <a:rPr lang="en-US" smtClean="0"/>
              <a:t>3/19/17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F4109-7BBC-ED48-834E-F2794D827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4830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0E1E1-2838-E648-B599-CED978C58D57}" type="datetime1">
              <a:rPr lang="en-US" smtClean="0"/>
              <a:t>3/19/17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F4109-7BBC-ED48-834E-F2794D827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612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3782A-D590-0942-B988-AA86E3207685}" type="datetime1">
              <a:rPr lang="en-US" smtClean="0"/>
              <a:t>3/19/17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F4109-7BBC-ED48-834E-F2794D827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7117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BF516-BBBE-1345-9C48-A2A1202B5221}" type="datetime1">
              <a:rPr lang="en-US" smtClean="0"/>
              <a:t>3/19/17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F4109-7BBC-ED48-834E-F2794D827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0870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07E6E-F1FB-1040-9727-8E1114EC23FC}" type="datetime1">
              <a:rPr lang="en-US" smtClean="0"/>
              <a:t>3/19/17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F4109-7BBC-ED48-834E-F2794D827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8679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77C152-CA6F-FE47-BC89-E0C4C804A194}" type="datetime1">
              <a:rPr lang="en-US" smtClean="0"/>
              <a:t>3/19/17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8F4109-7BBC-ED48-834E-F2794D827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6969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7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8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9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1.png"/><Relationship Id="rId6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2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6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4" Type="http://schemas.openxmlformats.org/officeDocument/2006/relationships/image" Target="../media/image3.emf"/><Relationship Id="rId5" Type="http://schemas.openxmlformats.org/officeDocument/2006/relationships/image" Target="../media/image4.em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1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25.png"/><Relationship Id="rId5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6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36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4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5.xml"/><Relationship Id="rId3" Type="http://schemas.openxmlformats.org/officeDocument/2006/relationships/hyperlink" Target="https://www.youtube.com/watch?v=3liCbRZPrZA" TargetMode="Externa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45.tiff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46.tiff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47.tiff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48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49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0" y="3870077"/>
            <a:ext cx="12456160" cy="221599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lvl="1"/>
            <a:endParaRPr lang="en-US" sz="13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450882" y="4070132"/>
            <a:ext cx="9344878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Lecture </a:t>
            </a:r>
            <a:r>
              <a:rPr lang="en-US" sz="3600" b="1" dirty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8</a:t>
            </a:r>
            <a:r>
              <a:rPr lang="en-US" sz="3600" b="1" dirty="0" smtClean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: Classifiers II</a:t>
            </a:r>
            <a:endParaRPr lang="en-US" sz="3600" b="1" dirty="0" smtClean="0">
              <a:solidFill>
                <a:schemeClr val="tx2"/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r>
              <a:rPr lang="en-US" sz="2000" dirty="0" smtClean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Intro to Data Science for Public Policy</a:t>
            </a:r>
          </a:p>
          <a:p>
            <a:r>
              <a:rPr lang="en-US" sz="2000" dirty="0" smtClean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Spring 2017</a:t>
            </a:r>
          </a:p>
          <a:p>
            <a:endParaRPr lang="en-US" sz="2000" dirty="0">
              <a:solidFill>
                <a:schemeClr val="tx2"/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r>
              <a:rPr lang="en-US" sz="2000" dirty="0" smtClean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Jeff Chen + Dan Hammer</a:t>
            </a:r>
            <a:endParaRPr lang="en-US" sz="2000" dirty="0">
              <a:solidFill>
                <a:schemeClr val="tx2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450" y="4155857"/>
            <a:ext cx="1644432" cy="1644432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F4109-7BBC-ED48-834E-F2794D8279D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814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18478" y="522685"/>
            <a:ext cx="9876218" cy="5663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s</a:t>
            </a:r>
            <a:r>
              <a:rPr lang="en-US" sz="4000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ummary stats from car sensors</a:t>
            </a:r>
            <a:endParaRPr lang="en-US" sz="4000" b="1" dirty="0" smtClean="0">
              <a:solidFill>
                <a:schemeClr val="accent2">
                  <a:lumMod val="60000"/>
                  <a:lumOff val="4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r>
              <a:rPr lang="en-US" u="sng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Descriptive</a:t>
            </a:r>
            <a:r>
              <a:rPr lang="en-US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. </a:t>
            </a:r>
          </a:p>
          <a:p>
            <a:endParaRPr lang="en-US" b="1" dirty="0" smtClean="0">
              <a:solidFill>
                <a:schemeClr val="accent2">
                  <a:lumMod val="60000"/>
                  <a:lumOff val="4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r>
              <a:rPr lang="en-US" sz="4000" b="1" dirty="0">
                <a:solidFill>
                  <a:schemeClr val="accent2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t</a:t>
            </a:r>
            <a:r>
              <a:rPr lang="en-US" sz="4000" b="1" dirty="0" smtClean="0">
                <a:solidFill>
                  <a:schemeClr val="accent2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ests that indicate the existence of relationships among sensors</a:t>
            </a:r>
            <a:endParaRPr lang="en-US" sz="4000" b="1" dirty="0">
              <a:solidFill>
                <a:schemeClr val="accent2">
                  <a:lumMod val="7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r>
              <a:rPr lang="en-US" u="sng" dirty="0" smtClean="0">
                <a:solidFill>
                  <a:schemeClr val="accent2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Explanatory</a:t>
            </a: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. </a:t>
            </a:r>
          </a:p>
          <a:p>
            <a:endParaRPr lang="en-US" sz="1600" b="1" dirty="0" smtClean="0">
              <a:solidFill>
                <a:schemeClr val="accent2">
                  <a:lumMod val="60000"/>
                  <a:lumOff val="4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r>
              <a:rPr lang="en-US" sz="40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the algorithms that predicts relationships</a:t>
            </a:r>
          </a:p>
          <a:p>
            <a:r>
              <a:rPr lang="en-US" u="sng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Predictive</a:t>
            </a:r>
            <a:r>
              <a:rPr lang="en-US" b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. </a:t>
            </a:r>
          </a:p>
          <a:p>
            <a:endParaRPr lang="en-US" sz="1600" b="1" dirty="0" smtClean="0">
              <a:solidFill>
                <a:schemeClr val="accent2">
                  <a:lumMod val="60000"/>
                  <a:lumOff val="4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r>
              <a:rPr lang="en-US" sz="40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d</a:t>
            </a:r>
            <a:r>
              <a:rPr lang="en-US" sz="40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riverless car that can sense danger, navigate, and drive using predictions</a:t>
            </a:r>
          </a:p>
          <a:p>
            <a:r>
              <a:rPr lang="en-US" b="1" u="sng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Prescriptive</a:t>
            </a:r>
            <a:r>
              <a:rPr lang="en-US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. </a:t>
            </a:r>
            <a:endParaRPr lang="en-US" sz="4000" b="1" dirty="0">
              <a:solidFill>
                <a:schemeClr val="accent6">
                  <a:lumMod val="60000"/>
                  <a:lumOff val="4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Application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 rot="16200000">
            <a:off x="-2207712" y="2823166"/>
            <a:ext cx="6017334" cy="707886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Driverless car example</a:t>
            </a:r>
            <a:endParaRPr lang="en-US" sz="4000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6" name="Triangle 5"/>
          <p:cNvSpPr/>
          <p:nvPr/>
        </p:nvSpPr>
        <p:spPr>
          <a:xfrm flipV="1">
            <a:off x="-216568" y="5775158"/>
            <a:ext cx="1949115" cy="821232"/>
          </a:xfrm>
          <a:prstGeom prst="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812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18478" y="522685"/>
            <a:ext cx="9683712" cy="5663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s</a:t>
            </a:r>
            <a:r>
              <a:rPr lang="en-US" sz="4000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ummary stats of fires by building type</a:t>
            </a:r>
            <a:endParaRPr lang="en-US" sz="4000" b="1" dirty="0" smtClean="0">
              <a:solidFill>
                <a:schemeClr val="accent2">
                  <a:lumMod val="60000"/>
                  <a:lumOff val="4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r>
              <a:rPr lang="en-US" u="sng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Descriptive</a:t>
            </a:r>
            <a:r>
              <a:rPr lang="en-US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. </a:t>
            </a:r>
          </a:p>
          <a:p>
            <a:endParaRPr lang="en-US" b="1" dirty="0" smtClean="0">
              <a:solidFill>
                <a:schemeClr val="accent2">
                  <a:lumMod val="60000"/>
                  <a:lumOff val="4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r>
              <a:rPr lang="en-US" sz="4000" b="1" dirty="0">
                <a:solidFill>
                  <a:schemeClr val="accent2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l</a:t>
            </a:r>
            <a:r>
              <a:rPr lang="en-US" sz="4000" b="1" dirty="0" smtClean="0">
                <a:solidFill>
                  <a:schemeClr val="accent2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ogistic model --  odds ratios tell stories</a:t>
            </a:r>
            <a:endParaRPr lang="en-US" sz="4000" b="1" dirty="0">
              <a:solidFill>
                <a:schemeClr val="accent2">
                  <a:lumMod val="7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r>
              <a:rPr lang="en-US" u="sng" dirty="0" smtClean="0">
                <a:solidFill>
                  <a:schemeClr val="accent2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Explanatory</a:t>
            </a: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. </a:t>
            </a:r>
          </a:p>
          <a:p>
            <a:endParaRPr lang="en-US" sz="1600" b="1" dirty="0" smtClean="0">
              <a:solidFill>
                <a:schemeClr val="accent2">
                  <a:lumMod val="60000"/>
                  <a:lumOff val="4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r>
              <a:rPr lang="en-US" sz="40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r</a:t>
            </a:r>
            <a:r>
              <a:rPr lang="en-US" sz="40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andom forest and SVM to produce low error, reliable predictions</a:t>
            </a:r>
          </a:p>
          <a:p>
            <a:r>
              <a:rPr lang="en-US" u="sng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Predictive</a:t>
            </a:r>
            <a:r>
              <a:rPr lang="en-US" b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. </a:t>
            </a:r>
          </a:p>
          <a:p>
            <a:endParaRPr lang="en-US" sz="1600" b="1" dirty="0" smtClean="0">
              <a:solidFill>
                <a:schemeClr val="accent2">
                  <a:lumMod val="60000"/>
                  <a:lumOff val="4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r>
              <a:rPr lang="en-US" sz="40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predictions used to auto-schedule risk-based inspections</a:t>
            </a:r>
          </a:p>
          <a:p>
            <a:r>
              <a:rPr lang="en-US" b="1" u="sng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Prescriptive</a:t>
            </a:r>
            <a:r>
              <a:rPr lang="en-US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. </a:t>
            </a:r>
            <a:endParaRPr lang="en-US" sz="4000" b="1" dirty="0">
              <a:solidFill>
                <a:schemeClr val="accent6">
                  <a:lumMod val="60000"/>
                  <a:lumOff val="4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Application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 rot="16200000">
            <a:off x="-2098657" y="2714111"/>
            <a:ext cx="5799224" cy="707886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Firefighting example</a:t>
            </a:r>
            <a:endParaRPr lang="en-US" sz="4000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6" name="Triangle 5"/>
          <p:cNvSpPr/>
          <p:nvPr/>
        </p:nvSpPr>
        <p:spPr>
          <a:xfrm flipV="1">
            <a:off x="-216568" y="5775158"/>
            <a:ext cx="1949115" cy="821232"/>
          </a:xfrm>
          <a:prstGeom prst="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906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80672" y="848663"/>
            <a:ext cx="10242885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m</a:t>
            </a:r>
            <a:r>
              <a:rPr lang="en-US" sz="4000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ean, median, standard deviation</a:t>
            </a:r>
            <a:endParaRPr lang="en-US" sz="4000" b="1" dirty="0" smtClean="0">
              <a:solidFill>
                <a:schemeClr val="accent2">
                  <a:lumMod val="60000"/>
                  <a:lumOff val="4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r>
              <a:rPr lang="en-US" u="sng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Descriptive</a:t>
            </a:r>
            <a:r>
              <a:rPr lang="en-US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. simple measures and cross tab to provide context</a:t>
            </a:r>
          </a:p>
          <a:p>
            <a:endParaRPr lang="en-US" b="1" dirty="0" smtClean="0">
              <a:solidFill>
                <a:schemeClr val="accent2">
                  <a:lumMod val="60000"/>
                  <a:lumOff val="4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r>
              <a:rPr lang="en-US" sz="4000" b="1" dirty="0">
                <a:solidFill>
                  <a:schemeClr val="accent2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h</a:t>
            </a:r>
            <a:r>
              <a:rPr lang="en-US" sz="4000" b="1" dirty="0" smtClean="0">
                <a:solidFill>
                  <a:schemeClr val="accent2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ypothesis tests, QED, evaluations</a:t>
            </a:r>
            <a:endParaRPr lang="en-US" sz="4000" b="1" dirty="0">
              <a:solidFill>
                <a:schemeClr val="accent2">
                  <a:lumMod val="7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r>
              <a:rPr lang="en-US" u="sng" dirty="0" smtClean="0">
                <a:solidFill>
                  <a:schemeClr val="accent2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Explanatory</a:t>
            </a: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. Testing if phenomena exist, find a relationship, tell a story.</a:t>
            </a:r>
            <a:endParaRPr lang="en-US" b="1" dirty="0">
              <a:solidFill>
                <a:schemeClr val="accent2">
                  <a:lumMod val="7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endParaRPr lang="en-US" sz="1600" b="1" dirty="0" smtClean="0">
              <a:solidFill>
                <a:schemeClr val="accent2">
                  <a:lumMod val="60000"/>
                  <a:lumOff val="4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r>
              <a:rPr lang="en-US" sz="40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l</a:t>
            </a:r>
            <a:r>
              <a:rPr lang="en-US" sz="40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ow-error models, algorithms</a:t>
            </a:r>
          </a:p>
          <a:p>
            <a:r>
              <a:rPr lang="en-US" u="sng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Predictive</a:t>
            </a:r>
            <a:r>
              <a:rPr lang="en-US" b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. Machine learning techniques to reliably anticipate and replicate phenomena</a:t>
            </a:r>
          </a:p>
          <a:p>
            <a:endParaRPr lang="en-US" sz="1600" b="1" dirty="0" smtClean="0">
              <a:solidFill>
                <a:schemeClr val="accent2">
                  <a:lumMod val="60000"/>
                  <a:lumOff val="4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r>
              <a:rPr lang="en-US" sz="40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p</a:t>
            </a:r>
            <a:r>
              <a:rPr lang="en-US" sz="40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olicies, auto-behavior</a:t>
            </a:r>
          </a:p>
          <a:p>
            <a:r>
              <a:rPr lang="en-US" b="1" u="sng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Prescriptive</a:t>
            </a:r>
            <a:r>
              <a:rPr lang="en-US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. Software integration, new policies, standard operating protocols that use predictions to make automated decisions</a:t>
            </a:r>
            <a:endParaRPr lang="en-US" b="1" dirty="0">
              <a:solidFill>
                <a:schemeClr val="accent6">
                  <a:lumMod val="60000"/>
                  <a:lumOff val="4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endParaRPr lang="en-US" sz="4000" b="1" dirty="0">
              <a:solidFill>
                <a:schemeClr val="accent6">
                  <a:lumMod val="60000"/>
                  <a:lumOff val="4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Application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 rot="16200000">
            <a:off x="-2170847" y="2786300"/>
            <a:ext cx="5943603" cy="707886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tools  and techniques</a:t>
            </a:r>
            <a:endParaRPr lang="en-US" sz="4000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6" name="Triangle 5"/>
          <p:cNvSpPr/>
          <p:nvPr/>
        </p:nvSpPr>
        <p:spPr>
          <a:xfrm flipV="1">
            <a:off x="-216568" y="5775158"/>
            <a:ext cx="1949115" cy="821232"/>
          </a:xfrm>
          <a:prstGeom prst="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958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80672" y="848663"/>
            <a:ext cx="10242885" cy="587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Lectures 1 to 3</a:t>
            </a:r>
            <a:endParaRPr lang="en-US" sz="4400" b="1" dirty="0" smtClean="0">
              <a:solidFill>
                <a:schemeClr val="accent2">
                  <a:lumMod val="60000"/>
                  <a:lumOff val="4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r>
              <a:rPr lang="en-US" sz="2000" u="sng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Descriptive</a:t>
            </a:r>
            <a:r>
              <a:rPr lang="en-US" sz="2000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. simple measures and cross tab to provide context</a:t>
            </a:r>
          </a:p>
          <a:p>
            <a:endParaRPr lang="en-US" sz="2000" b="1" dirty="0" smtClean="0">
              <a:solidFill>
                <a:schemeClr val="accent2">
                  <a:lumMod val="60000"/>
                  <a:lumOff val="4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r>
              <a:rPr lang="en-US" sz="4400" b="1" dirty="0" smtClean="0">
                <a:solidFill>
                  <a:schemeClr val="accent2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Lecture 4, most of quant. </a:t>
            </a:r>
            <a:r>
              <a:rPr lang="en-US" sz="4400" b="1" dirty="0">
                <a:solidFill>
                  <a:schemeClr val="accent2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e</a:t>
            </a:r>
            <a:r>
              <a:rPr lang="en-US" sz="4400" b="1" dirty="0" smtClean="0">
                <a:solidFill>
                  <a:schemeClr val="accent2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con.</a:t>
            </a:r>
            <a:endParaRPr lang="en-US" sz="4400" b="1" dirty="0">
              <a:solidFill>
                <a:schemeClr val="accent2">
                  <a:lumMod val="7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r>
              <a:rPr lang="en-US" sz="2000" u="sng" dirty="0" smtClean="0">
                <a:solidFill>
                  <a:schemeClr val="accent2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Explanatory</a:t>
            </a:r>
            <a:r>
              <a:rPr lang="en-US" sz="2000" b="1" dirty="0" smtClean="0">
                <a:solidFill>
                  <a:schemeClr val="accent2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. Testing if phenomena exist, focus on finding a relationship, not a prediction.</a:t>
            </a:r>
            <a:endParaRPr lang="en-US" sz="2000" b="1" dirty="0">
              <a:solidFill>
                <a:schemeClr val="accent2">
                  <a:lumMod val="7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endParaRPr lang="en-US" b="1" dirty="0" smtClean="0">
              <a:solidFill>
                <a:schemeClr val="accent2">
                  <a:lumMod val="60000"/>
                  <a:lumOff val="4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r>
              <a:rPr lang="en-US" sz="44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Lectures 5 to 9</a:t>
            </a:r>
          </a:p>
          <a:p>
            <a:r>
              <a:rPr lang="en-US" sz="2000" u="sng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Predictive</a:t>
            </a:r>
            <a:r>
              <a:rPr lang="en-US" sz="20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. Machine learning techniques to reliably anticipate and replicate phenomena</a:t>
            </a:r>
          </a:p>
          <a:p>
            <a:endParaRPr lang="en-US" b="1" dirty="0" smtClean="0">
              <a:solidFill>
                <a:schemeClr val="accent2">
                  <a:lumMod val="60000"/>
                  <a:lumOff val="4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r>
              <a:rPr lang="en-US" sz="44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Lectures 10 to 13</a:t>
            </a:r>
          </a:p>
          <a:p>
            <a:r>
              <a:rPr lang="en-US" sz="2000" b="1" u="sng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Prescriptive</a:t>
            </a:r>
            <a:r>
              <a:rPr lang="en-US" sz="20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. Software integration and standard operating protocols that use predictions to make automated decisions</a:t>
            </a:r>
            <a:endParaRPr lang="en-US" sz="2000" b="1" dirty="0">
              <a:solidFill>
                <a:schemeClr val="accent6">
                  <a:lumMod val="60000"/>
                  <a:lumOff val="4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endParaRPr lang="en-US" sz="4400" b="1" dirty="0">
              <a:solidFill>
                <a:schemeClr val="accent6">
                  <a:lumMod val="60000"/>
                  <a:lumOff val="4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Application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 rot="16200000">
            <a:off x="-2110689" y="2726142"/>
            <a:ext cx="5823287" cy="707886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How it maps to our class</a:t>
            </a:r>
            <a:endParaRPr lang="en-US" sz="4000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6" name="Triangle 5"/>
          <p:cNvSpPr/>
          <p:nvPr/>
        </p:nvSpPr>
        <p:spPr>
          <a:xfrm flipV="1">
            <a:off x="-216568" y="5775158"/>
            <a:ext cx="1949115" cy="821232"/>
          </a:xfrm>
          <a:prstGeom prst="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736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4079" y="1807200"/>
            <a:ext cx="1104843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chemeClr val="bg1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Where does experimental design play into this?</a:t>
            </a:r>
          </a:p>
          <a:p>
            <a:r>
              <a:rPr lang="en-US" sz="4000" dirty="0" smtClean="0">
                <a:solidFill>
                  <a:schemeClr val="bg1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How about feature selection?</a:t>
            </a:r>
          </a:p>
          <a:p>
            <a:r>
              <a:rPr lang="en-US" sz="4000" dirty="0" smtClean="0">
                <a:solidFill>
                  <a:schemeClr val="bg1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How predictive accuracy? </a:t>
            </a:r>
          </a:p>
          <a:p>
            <a:r>
              <a:rPr lang="en-US" sz="4000" dirty="0" smtClean="0">
                <a:solidFill>
                  <a:schemeClr val="bg1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How about interpreting coefficients?</a:t>
            </a:r>
          </a:p>
          <a:p>
            <a:r>
              <a:rPr lang="en-US" sz="4000" dirty="0" smtClean="0">
                <a:solidFill>
                  <a:schemeClr val="bg1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How about application of the models?</a:t>
            </a:r>
            <a:endParaRPr lang="en-US" sz="4000" dirty="0">
              <a:solidFill>
                <a:schemeClr val="bg1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Application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6470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650756" y="848487"/>
            <a:ext cx="6171130" cy="587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descriptive analytics</a:t>
            </a:r>
          </a:p>
          <a:p>
            <a:r>
              <a:rPr lang="en-US" sz="20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u</a:t>
            </a:r>
            <a:r>
              <a:rPr lang="en-US" sz="20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sing data to describe what happened in the </a:t>
            </a:r>
            <a:r>
              <a:rPr lang="en-US" sz="2000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past</a:t>
            </a:r>
          </a:p>
          <a:p>
            <a:endParaRPr lang="en-US" sz="2000" b="1" dirty="0" smtClean="0">
              <a:solidFill>
                <a:schemeClr val="accent2">
                  <a:lumMod val="60000"/>
                  <a:lumOff val="4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r>
              <a:rPr lang="en-US" sz="4400" b="1" dirty="0">
                <a:solidFill>
                  <a:schemeClr val="accent2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e</a:t>
            </a:r>
            <a:r>
              <a:rPr lang="en-US" sz="4400" b="1" dirty="0" smtClean="0">
                <a:solidFill>
                  <a:schemeClr val="accent2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xplanatory analytics</a:t>
            </a:r>
            <a:endParaRPr lang="en-US" sz="4400" b="1" dirty="0">
              <a:solidFill>
                <a:schemeClr val="accent2">
                  <a:lumMod val="7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r>
              <a:rPr lang="en-US" sz="2000" b="1" dirty="0">
                <a:solidFill>
                  <a:schemeClr val="accent2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u</a:t>
            </a:r>
            <a:r>
              <a:rPr lang="en-US" sz="2000" b="1" dirty="0" smtClean="0">
                <a:solidFill>
                  <a:schemeClr val="accent2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sing data and statistical methods to test a hypothesis pertaining to a theory</a:t>
            </a:r>
            <a:endParaRPr lang="en-US" sz="2000" b="1" dirty="0">
              <a:solidFill>
                <a:schemeClr val="accent2">
                  <a:lumMod val="7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endParaRPr lang="en-US" b="1" dirty="0" smtClean="0">
              <a:solidFill>
                <a:schemeClr val="accent2">
                  <a:lumMod val="60000"/>
                  <a:lumOff val="4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r>
              <a:rPr lang="en-US" sz="4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p</a:t>
            </a:r>
            <a:r>
              <a:rPr lang="en-US" sz="44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redictive analytics</a:t>
            </a:r>
          </a:p>
          <a:p>
            <a:r>
              <a:rPr lang="en-US" sz="20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using data </a:t>
            </a:r>
            <a:r>
              <a:rPr lang="en-US" sz="20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to predictive the future </a:t>
            </a:r>
          </a:p>
          <a:p>
            <a:endParaRPr lang="en-US" b="1" dirty="0" smtClean="0">
              <a:solidFill>
                <a:schemeClr val="accent2">
                  <a:lumMod val="60000"/>
                  <a:lumOff val="4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r>
              <a:rPr lang="en-US" sz="44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prescriptive analytics</a:t>
            </a:r>
          </a:p>
          <a:p>
            <a:r>
              <a:rPr lang="en-US" sz="20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using predictions to drive specific targeted actions</a:t>
            </a:r>
            <a:endParaRPr lang="en-US" sz="2000" b="1" dirty="0">
              <a:solidFill>
                <a:schemeClr val="accent6">
                  <a:lumMod val="60000"/>
                  <a:lumOff val="4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endParaRPr lang="en-US" sz="4400" b="1" dirty="0">
              <a:solidFill>
                <a:schemeClr val="accent6">
                  <a:lumMod val="60000"/>
                  <a:lumOff val="4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Application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314298" y="2176036"/>
            <a:ext cx="21205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How about interpreting coefficients?</a:t>
            </a:r>
            <a:endParaRPr lang="en-US" sz="2400" dirty="0">
              <a:solidFill>
                <a:schemeClr val="tx2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36538" y="2455813"/>
            <a:ext cx="195652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Where </a:t>
            </a:r>
            <a:r>
              <a:rPr lang="en-US" sz="24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does </a:t>
            </a:r>
            <a:r>
              <a:rPr lang="en-US" sz="2400" smtClean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experiment </a:t>
            </a:r>
            <a:r>
              <a:rPr lang="en-US" sz="24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design play into this?</a:t>
            </a:r>
            <a:endParaRPr lang="en-US" sz="2400" dirty="0">
              <a:solidFill>
                <a:schemeClr val="tx2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278506" y="3425309"/>
            <a:ext cx="248725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How </a:t>
            </a:r>
            <a:r>
              <a:rPr lang="en-US" sz="2400" dirty="0" smtClean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about feature selection?</a:t>
            </a:r>
            <a:endParaRPr lang="en-US" sz="2400" dirty="0">
              <a:solidFill>
                <a:schemeClr val="tx2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314298" y="4768920"/>
            <a:ext cx="241567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How predictive accuracy? </a:t>
            </a:r>
          </a:p>
        </p:txBody>
      </p:sp>
      <p:cxnSp>
        <p:nvCxnSpPr>
          <p:cNvPr id="10" name="Straight Arrow Connector 9"/>
          <p:cNvCxnSpPr>
            <a:stCxn id="8" idx="3"/>
          </p:cNvCxnSpPr>
          <p:nvPr/>
        </p:nvCxnSpPr>
        <p:spPr>
          <a:xfrm flipV="1">
            <a:off x="4729973" y="4474871"/>
            <a:ext cx="876754" cy="70954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4626437" y="2730142"/>
            <a:ext cx="832725" cy="38683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7" idx="3"/>
          </p:cNvCxnSpPr>
          <p:nvPr/>
        </p:nvCxnSpPr>
        <p:spPr>
          <a:xfrm flipV="1">
            <a:off x="4765764" y="3260256"/>
            <a:ext cx="693398" cy="76521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7" idx="3"/>
          </p:cNvCxnSpPr>
          <p:nvPr/>
        </p:nvCxnSpPr>
        <p:spPr>
          <a:xfrm>
            <a:off x="4765764" y="4025474"/>
            <a:ext cx="840963" cy="30611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8" idx="3"/>
          </p:cNvCxnSpPr>
          <p:nvPr/>
        </p:nvCxnSpPr>
        <p:spPr>
          <a:xfrm>
            <a:off x="4729973" y="5184419"/>
            <a:ext cx="876754" cy="55878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Left Bracket 40"/>
          <p:cNvSpPr/>
          <p:nvPr/>
        </p:nvSpPr>
        <p:spPr>
          <a:xfrm>
            <a:off x="2122704" y="174171"/>
            <a:ext cx="339160" cy="6204858"/>
          </a:xfrm>
          <a:prstGeom prst="leftBracket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890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423659" y="1066971"/>
            <a:ext cx="1076834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chemeClr val="bg1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How do we interpret results of other </a:t>
            </a:r>
            <a:r>
              <a:rPr lang="en-US" sz="4000" smtClean="0">
                <a:solidFill>
                  <a:schemeClr val="bg1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model types if </a:t>
            </a:r>
            <a:r>
              <a:rPr lang="en-US" sz="4000" dirty="0" smtClean="0">
                <a:solidFill>
                  <a:schemeClr val="bg1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there aren’t linear coefficients?</a:t>
            </a:r>
            <a:endParaRPr lang="en-US" sz="4000" dirty="0">
              <a:solidFill>
                <a:schemeClr val="bg1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Application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185658" y="2477463"/>
            <a:ext cx="978862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FF0000"/>
                </a:solidFill>
                <a:latin typeface="Avenir Book" charset="0"/>
                <a:ea typeface="Avenir Book" charset="0"/>
                <a:cs typeface="Avenir Book" charset="0"/>
              </a:rPr>
              <a:t>Context. Note that prediction models might not be the same model used for explanation.</a:t>
            </a:r>
            <a:endParaRPr lang="en-US" sz="2800" b="1" dirty="0" smtClean="0">
              <a:solidFill>
                <a:srgbClr val="FF0000"/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Marginal effects (like in regression): Score a set of data where all features except one are held at the mean or mode. The one feature that is held out will illustrate relative effects.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Accuracy benchmarks in public policy will translate into people and dollars. 1% regression error can mean $1 billion. 1% in TPR may be 10 people.</a:t>
            </a:r>
          </a:p>
          <a:p>
            <a:pPr marL="457200" indent="-457200">
              <a:buFont typeface="Arial" charset="0"/>
              <a:buChar char="•"/>
            </a:pPr>
            <a:endParaRPr lang="en-US" sz="2800" dirty="0">
              <a:solidFill>
                <a:schemeClr val="bg1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841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423660" y="1066971"/>
            <a:ext cx="99192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chemeClr val="bg1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Why should I </a:t>
            </a:r>
            <a:r>
              <a:rPr lang="en-US" sz="4000" smtClean="0">
                <a:solidFill>
                  <a:schemeClr val="bg1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use non-linear methods</a:t>
            </a:r>
            <a:r>
              <a:rPr lang="en-US" sz="4000" dirty="0" smtClean="0">
                <a:solidFill>
                  <a:schemeClr val="bg1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?</a:t>
            </a:r>
            <a:endParaRPr lang="en-US" sz="4000" dirty="0">
              <a:solidFill>
                <a:schemeClr val="bg1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Application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15787" y="3410129"/>
            <a:ext cx="7695513" cy="260168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272746" y="2209800"/>
            <a:ext cx="79815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bg1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Many times, non-linear methods can capture more of the signal.</a:t>
            </a:r>
            <a:endParaRPr lang="en-US" sz="3600" dirty="0">
              <a:solidFill>
                <a:schemeClr val="bg1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4950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62021" y="2808686"/>
            <a:ext cx="96837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bg1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Most academics and practitioners conflate explanatory, predictive and prescriptive. There isn’t much discussion or distinction as few outside of tech industry have implemented prescriptive systems.</a:t>
            </a:r>
            <a:endParaRPr lang="en-US" sz="3600" dirty="0">
              <a:solidFill>
                <a:schemeClr val="bg1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Application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0726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Application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319501" y="5103674"/>
            <a:ext cx="945750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Avenir Book" charset="0"/>
                <a:ea typeface="Avenir Book" charset="0"/>
                <a:cs typeface="Avenir Book" charset="0"/>
              </a:rPr>
              <a:t>Never use simple descriptive or explanatory analytics for prescriptive tasks. </a:t>
            </a:r>
            <a:r>
              <a:rPr lang="en-US" sz="3200" dirty="0" smtClean="0">
                <a:latin typeface="Avenir Book" charset="0"/>
                <a:ea typeface="Avenir Book" charset="0"/>
                <a:cs typeface="Avenir Book" charset="0"/>
              </a:rPr>
              <a:t>Prescriptive analytics requires reliable predictions.</a:t>
            </a:r>
            <a:endParaRPr lang="en-US" sz="3200" dirty="0"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1864" y="548674"/>
            <a:ext cx="6770482" cy="4332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312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774482"/>
            <a:ext cx="3028950" cy="70788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Roadmap</a:t>
            </a:r>
            <a:endParaRPr lang="en-US" sz="2800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60282" y="1886823"/>
            <a:ext cx="9226768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charset="0"/>
              <a:buChar char="•"/>
            </a:pPr>
            <a:r>
              <a:rPr lang="en-US" sz="3600" dirty="0" smtClean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Homework #2</a:t>
            </a:r>
            <a:endParaRPr lang="en-US" sz="3600" dirty="0">
              <a:solidFill>
                <a:schemeClr val="tx2"/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571500" indent="-571500">
              <a:buFont typeface="Arial" charset="0"/>
              <a:buChar char="•"/>
            </a:pPr>
            <a:r>
              <a:rPr lang="en-US" sz="3600" dirty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How to think about applying data science</a:t>
            </a:r>
            <a:endParaRPr lang="en-US" sz="3600" dirty="0">
              <a:solidFill>
                <a:schemeClr val="bg1">
                  <a:lumMod val="6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571500" indent="-571500">
              <a:buFont typeface="Arial" charset="0"/>
              <a:buChar char="•"/>
            </a:pPr>
            <a:r>
              <a:rPr lang="en-US" sz="3600" dirty="0" smtClean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Logistic Regression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600" dirty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&lt;break</a:t>
            </a:r>
            <a:r>
              <a:rPr lang="en-US" sz="3600" dirty="0" smtClean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&gt;</a:t>
            </a:r>
            <a:endParaRPr lang="en-US" sz="3600" dirty="0" smtClean="0">
              <a:solidFill>
                <a:schemeClr val="bg1">
                  <a:lumMod val="6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571500" indent="-571500">
              <a:buFont typeface="Arial" charset="0"/>
              <a:buChar char="•"/>
            </a:pPr>
            <a:r>
              <a:rPr lang="en-US" sz="3600" dirty="0" smtClean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Support Vector Machines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600" dirty="0" smtClean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Neural Networks (if we have time)</a:t>
            </a:r>
            <a:endParaRPr lang="en-US" sz="3600" dirty="0" smtClean="0">
              <a:solidFill>
                <a:schemeClr val="bg1">
                  <a:lumMod val="6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571500" indent="-571500">
              <a:buFont typeface="Arial" charset="0"/>
              <a:buChar char="•"/>
            </a:pPr>
            <a:r>
              <a:rPr lang="en-US" sz="3600" dirty="0" smtClean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Homework assignment</a:t>
            </a:r>
          </a:p>
          <a:p>
            <a:pPr marL="571500" indent="-571500">
              <a:buFont typeface="Arial" charset="0"/>
              <a:buChar char="•"/>
            </a:pPr>
            <a:endParaRPr lang="en-US" sz="3600" dirty="0" smtClean="0">
              <a:solidFill>
                <a:schemeClr val="bg1">
                  <a:lumMod val="6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F4109-7BBC-ED48-834E-F2794D8279DA}" type="slidenum">
              <a:rPr lang="en-US" smtClean="0"/>
              <a:t>2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85753" y="6354246"/>
            <a:ext cx="54026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Intro to Data Science for Public Policy</a:t>
            </a:r>
            <a:r>
              <a:rPr lang="en-US" smtClean="0">
                <a:solidFill>
                  <a:schemeClr val="bg1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, Spring 2017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5869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Application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382823" y="1548165"/>
            <a:ext cx="539747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latin typeface="Avenir Book" charset="0"/>
                <a:ea typeface="Avenir Book" charset="0"/>
                <a:cs typeface="Avenir Book" charset="0"/>
              </a:rPr>
              <a:t>Remember, just cause your odds ratio in a logistic regression is statistically significant does not mean you can predict a phenomenon.</a:t>
            </a:r>
            <a:endParaRPr lang="en-US" sz="3600" dirty="0"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456" y="208649"/>
            <a:ext cx="4361919" cy="6649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08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Application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553739" y="1669775"/>
            <a:ext cx="385638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latin typeface="Avenir Book" charset="0"/>
                <a:ea typeface="Avenir Book" charset="0"/>
                <a:cs typeface="Avenir Book" charset="0"/>
              </a:rPr>
              <a:t>Predictive Analytics only works if the paradigm of the past continues into the future.</a:t>
            </a:r>
            <a:endParaRPr lang="en-US" sz="3600" dirty="0"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456" y="1060821"/>
            <a:ext cx="6614809" cy="518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310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Application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321286" y="1669775"/>
            <a:ext cx="5088835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Avenir Book" charset="0"/>
                <a:ea typeface="Avenir Book" charset="0"/>
                <a:cs typeface="Avenir Book" charset="0"/>
              </a:rPr>
              <a:t>And this is how I feel when policymakers choose to use descriptive analytics rather than letting the process run its course –</a:t>
            </a:r>
          </a:p>
          <a:p>
            <a:endParaRPr lang="en-US" sz="3200" dirty="0">
              <a:latin typeface="Avenir Book" charset="0"/>
              <a:ea typeface="Avenir Book" charset="0"/>
              <a:cs typeface="Avenir Book" charset="0"/>
            </a:endParaRPr>
          </a:p>
          <a:p>
            <a:r>
              <a:rPr lang="en-US" sz="3200" dirty="0" smtClean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3200" i="1" dirty="0" smtClean="0">
                <a:solidFill>
                  <a:schemeClr val="bg1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No! What are you doing?!</a:t>
            </a:r>
            <a:endParaRPr lang="en-US" sz="3200" dirty="0"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288" y="0"/>
            <a:ext cx="50957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654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774482"/>
            <a:ext cx="3028950" cy="70788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Roadmap</a:t>
            </a:r>
            <a:endParaRPr lang="en-US" sz="2800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60282" y="1886823"/>
            <a:ext cx="9226768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charset="0"/>
              <a:buChar char="•"/>
            </a:pPr>
            <a:r>
              <a:rPr lang="en-US" sz="3600" dirty="0" smtClean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Homework #2</a:t>
            </a:r>
            <a:endParaRPr lang="en-US" sz="3600" dirty="0">
              <a:solidFill>
                <a:schemeClr val="bg1">
                  <a:lumMod val="6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571500" indent="-571500">
              <a:buFont typeface="Arial" charset="0"/>
              <a:buChar char="•"/>
            </a:pPr>
            <a:r>
              <a:rPr lang="en-US" sz="3600" dirty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Pause to think about applying types of data analytics</a:t>
            </a:r>
            <a:endParaRPr lang="en-US" sz="3600" dirty="0">
              <a:solidFill>
                <a:schemeClr val="bg1">
                  <a:lumMod val="6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571500" indent="-571500">
              <a:buFont typeface="Arial" charset="0"/>
              <a:buChar char="•"/>
            </a:pPr>
            <a:r>
              <a:rPr lang="en-US" sz="3600" dirty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Logistic Regression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600" dirty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&lt;break</a:t>
            </a:r>
            <a:r>
              <a:rPr lang="en-US" sz="3600" dirty="0" smtClean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&gt;</a:t>
            </a:r>
            <a:endParaRPr lang="en-US" sz="3600" dirty="0" smtClean="0">
              <a:solidFill>
                <a:schemeClr val="bg1">
                  <a:lumMod val="6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571500" indent="-571500">
              <a:buFont typeface="Arial" charset="0"/>
              <a:buChar char="•"/>
            </a:pPr>
            <a:r>
              <a:rPr lang="en-US" sz="3600" dirty="0" smtClean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Support Vector Machines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600" dirty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Neural Networks (if we have time</a:t>
            </a:r>
            <a:r>
              <a:rPr lang="en-US" sz="3600" dirty="0" smtClean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)</a:t>
            </a:r>
            <a:endParaRPr lang="en-US" sz="3600" dirty="0" smtClean="0">
              <a:solidFill>
                <a:schemeClr val="bg1">
                  <a:lumMod val="6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571500" indent="-571500">
              <a:buFont typeface="Arial" charset="0"/>
              <a:buChar char="•"/>
            </a:pPr>
            <a:r>
              <a:rPr lang="en-US" sz="3600" dirty="0" smtClean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Homework assignment</a:t>
            </a:r>
          </a:p>
          <a:p>
            <a:pPr marL="571500" indent="-571500">
              <a:buFont typeface="Arial" charset="0"/>
              <a:buChar char="•"/>
            </a:pPr>
            <a:endParaRPr lang="en-US" sz="3600" dirty="0" smtClean="0">
              <a:solidFill>
                <a:schemeClr val="bg1">
                  <a:lumMod val="6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F4109-7BBC-ED48-834E-F2794D8279DA}" type="slidenum">
              <a:rPr lang="en-US" smtClean="0"/>
              <a:t>23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85753" y="6354246"/>
            <a:ext cx="54026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Intro to Data Science for Public Policy</a:t>
            </a:r>
            <a:r>
              <a:rPr lang="en-US" smtClean="0">
                <a:solidFill>
                  <a:schemeClr val="bg1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, Spring 2017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0052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Logistic Regression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45294" y="469230"/>
            <a:ext cx="7825223" cy="564281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158198" y="2145497"/>
            <a:ext cx="17807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Avenir Book" charset="0"/>
                <a:ea typeface="Avenir Book" charset="0"/>
                <a:cs typeface="Avenir Book" charset="0"/>
              </a:rPr>
              <a:t>z</a:t>
            </a:r>
            <a:r>
              <a:rPr lang="en-US" sz="4000" dirty="0" smtClean="0">
                <a:latin typeface="Avenir Book" charset="0"/>
                <a:ea typeface="Avenir Book" charset="0"/>
                <a:cs typeface="Avenir Book" charset="0"/>
              </a:rPr>
              <a:t> = 1</a:t>
            </a:r>
            <a:endParaRPr lang="en-US" sz="40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938925" y="2135404"/>
            <a:ext cx="17807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latin typeface="Avenir Book" charset="0"/>
                <a:ea typeface="Avenir Book" charset="0"/>
                <a:cs typeface="Avenir Book" charset="0"/>
              </a:rPr>
              <a:t>z</a:t>
            </a:r>
            <a:r>
              <a:rPr lang="en-US" sz="4000" smtClean="0">
                <a:latin typeface="Avenir Book" charset="0"/>
                <a:ea typeface="Avenir Book" charset="0"/>
                <a:cs typeface="Avenir Book" charset="0"/>
              </a:rPr>
              <a:t> = 0</a:t>
            </a:r>
            <a:endParaRPr lang="en-US" sz="40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493006" y="1002235"/>
            <a:ext cx="3841427" cy="954107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Two classes, </a:t>
            </a:r>
          </a:p>
          <a:p>
            <a:pPr algn="ctr"/>
            <a:r>
              <a:rPr lang="en-US" sz="28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two input features</a:t>
            </a:r>
            <a:endParaRPr lang="en-US" sz="2800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447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45294" y="469230"/>
            <a:ext cx="7825223" cy="564281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FFC000">
                  <a:alpha val="39000"/>
                </a:srgbClr>
              </a:gs>
              <a:gs pos="100000">
                <a:schemeClr val="accent1">
                  <a:lumMod val="75000"/>
                  <a:alpha val="37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Logistic Regression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14319" y="2119401"/>
            <a:ext cx="4907907" cy="68710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87605" y="704980"/>
            <a:ext cx="5761337" cy="138499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There’s probably a simple linear equation that can be used to separate the two class</a:t>
            </a:r>
            <a:endParaRPr lang="en-US" sz="2800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040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Logistic Regression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50724" y="866624"/>
            <a:ext cx="3964573" cy="55504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V="1">
            <a:off x="3062153" y="1554938"/>
            <a:ext cx="0" cy="4410433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870857" y="4684380"/>
            <a:ext cx="9296400" cy="1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127467" y="1750881"/>
            <a:ext cx="1023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Avenir Book" charset="0"/>
                <a:ea typeface="Avenir Book" charset="0"/>
                <a:cs typeface="Avenir Book" charset="0"/>
              </a:rPr>
              <a:t>1</a:t>
            </a:r>
            <a:endParaRPr lang="en-US" sz="28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062153" y="4161160"/>
            <a:ext cx="1023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venir Book" charset="0"/>
                <a:ea typeface="Avenir Book" charset="0"/>
                <a:cs typeface="Avenir Book" charset="0"/>
              </a:rPr>
              <a:t>0</a:t>
            </a:r>
            <a:endParaRPr lang="en-US" sz="2800" dirty="0">
              <a:latin typeface="Avenir Book" charset="0"/>
              <a:ea typeface="Avenir Book" charset="0"/>
              <a:cs typeface="Avenir Book" charset="0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903514" y="1349829"/>
            <a:ext cx="5845629" cy="4397827"/>
          </a:xfrm>
          <a:prstGeom prst="line">
            <a:avLst/>
          </a:prstGeom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180635" y="2772371"/>
            <a:ext cx="482400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latin typeface="Avenir Book" charset="0"/>
                <a:ea typeface="Avenir Book" charset="0"/>
                <a:cs typeface="Avenir Book" charset="0"/>
              </a:rPr>
              <a:t>But wait, there’s a problem. </a:t>
            </a:r>
            <a:r>
              <a:rPr lang="en-US" sz="2800" dirty="0" smtClean="0">
                <a:solidFill>
                  <a:srgbClr val="FF0000"/>
                </a:solidFill>
                <a:latin typeface="Avenir Book" charset="0"/>
                <a:ea typeface="Avenir Book" charset="0"/>
                <a:cs typeface="Avenir Book" charset="0"/>
              </a:rPr>
              <a:t>What is the problem?</a:t>
            </a:r>
            <a:endParaRPr lang="en-US" sz="2800" dirty="0"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7906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Logistic Regression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27467" y="734672"/>
            <a:ext cx="3964573" cy="55504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V="1">
            <a:off x="3062153" y="1554938"/>
            <a:ext cx="0" cy="4410433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870857" y="4684380"/>
            <a:ext cx="9296400" cy="1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127467" y="1750881"/>
            <a:ext cx="1023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Avenir Book" charset="0"/>
                <a:ea typeface="Avenir Book" charset="0"/>
                <a:cs typeface="Avenir Book" charset="0"/>
              </a:rPr>
              <a:t>1</a:t>
            </a:r>
            <a:endParaRPr lang="en-US" sz="28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062153" y="4161160"/>
            <a:ext cx="1023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venir Book" charset="0"/>
                <a:ea typeface="Avenir Book" charset="0"/>
                <a:cs typeface="Avenir Book" charset="0"/>
              </a:rPr>
              <a:t>0</a:t>
            </a:r>
            <a:endParaRPr lang="en-US" sz="2800" dirty="0">
              <a:latin typeface="Avenir Book" charset="0"/>
              <a:ea typeface="Avenir Book" charset="0"/>
              <a:cs typeface="Avenir Book" charset="0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903514" y="1349829"/>
            <a:ext cx="5845629" cy="4397827"/>
          </a:xfrm>
          <a:prstGeom prst="line">
            <a:avLst/>
          </a:prstGeom>
          <a:ln w="38100"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180635" y="2772371"/>
            <a:ext cx="482400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800" dirty="0" smtClean="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Output is not bound between 0 and 1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This result is not interpretable </a:t>
            </a:r>
          </a:p>
          <a:p>
            <a:endParaRPr lang="en-US" sz="2800" dirty="0">
              <a:solidFill>
                <a:srgbClr val="00B0F0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-3495072" y="4659086"/>
            <a:ext cx="5845629" cy="4397827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5954077" y="-2430648"/>
            <a:ext cx="5845629" cy="4397827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8630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Logistic Regression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clrChange>
              <a:clrFrom>
                <a:srgbClr val="EBEBEB"/>
              </a:clrFrom>
              <a:clrTo>
                <a:srgbClr val="EBEBE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9374" y="2978745"/>
            <a:ext cx="10935919" cy="361764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79374" y="595955"/>
            <a:ext cx="1116022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latin typeface="Avenir Book" charset="0"/>
                <a:ea typeface="Avenir Book" charset="0"/>
                <a:cs typeface="Avenir Book" charset="0"/>
              </a:rPr>
              <a:t>Solution</a:t>
            </a:r>
            <a:r>
              <a:rPr lang="en-US" sz="2800" dirty="0" smtClean="0">
                <a:latin typeface="Avenir Book" charset="0"/>
                <a:ea typeface="Avenir Book" charset="0"/>
                <a:cs typeface="Avenir Book" charset="0"/>
              </a:rPr>
              <a:t>:</a:t>
            </a:r>
          </a:p>
          <a:p>
            <a:r>
              <a:rPr lang="en-US" sz="2800" dirty="0" smtClean="0">
                <a:latin typeface="Avenir Book" charset="0"/>
                <a:ea typeface="Avenir Book" charset="0"/>
                <a:cs typeface="Avenir Book" charset="0"/>
              </a:rPr>
              <a:t>Plug					      into			    to get     </a:t>
            </a:r>
          </a:p>
          <a:p>
            <a:endParaRPr lang="en-US" sz="2800" dirty="0"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94596" y="528861"/>
            <a:ext cx="2769574" cy="117810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80133" y="1005584"/>
            <a:ext cx="4040969" cy="56573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20470" y="1774057"/>
            <a:ext cx="67437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962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Logistic Regression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clrChange>
              <a:clrFrom>
                <a:srgbClr val="EBEBEB"/>
              </a:clrFrom>
              <a:clrTo>
                <a:srgbClr val="EBEBE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9374" y="2133599"/>
            <a:ext cx="10935919" cy="361764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79374" y="1026843"/>
            <a:ext cx="111602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latin typeface="Avenir Book" charset="0"/>
                <a:ea typeface="Avenir Book" charset="0"/>
                <a:cs typeface="Avenir Book" charset="0"/>
              </a:rPr>
              <a:t>What does this sigmoid function do?</a:t>
            </a:r>
            <a:endParaRPr lang="en-US" sz="3200" dirty="0" smtClean="0"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012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Homework #2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1734078"/>
            <a:ext cx="12192000" cy="584775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Homework #2: Scores</a:t>
            </a:r>
            <a:endParaRPr lang="en-US" sz="3200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8842371"/>
              </p:ext>
            </p:extLst>
          </p:nvPr>
        </p:nvGraphicFramePr>
        <p:xfrm>
          <a:off x="2709357" y="2497273"/>
          <a:ext cx="6886113" cy="247015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295371"/>
                <a:gridCol w="2295371"/>
                <a:gridCol w="2295371"/>
              </a:tblGrid>
              <a:tr h="486313"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b="1" u="none" strike="noStrike" dirty="0">
                          <a:effectLst/>
                          <a:latin typeface="Avenir Book" charset="0"/>
                          <a:ea typeface="Avenir Book" charset="0"/>
                          <a:cs typeface="Avenir Book" charset="0"/>
                        </a:rPr>
                        <a:t>Scores</a:t>
                      </a:r>
                      <a:endParaRPr lang="en-US" sz="3200" b="1" i="0" u="none" strike="noStrike" dirty="0">
                        <a:solidFill>
                          <a:srgbClr val="000000"/>
                        </a:solidFill>
                        <a:effectLst/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marL="6350" marR="6350" marT="635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b="1" u="none" strike="noStrike" dirty="0">
                          <a:effectLst/>
                          <a:latin typeface="Avenir Book" charset="0"/>
                          <a:ea typeface="Avenir Book" charset="0"/>
                          <a:cs typeface="Avenir Book" charset="0"/>
                        </a:rPr>
                        <a:t>Tabulation</a:t>
                      </a:r>
                      <a:endParaRPr lang="en-US" sz="3200" b="1" i="0" u="none" strike="noStrike" dirty="0">
                        <a:solidFill>
                          <a:srgbClr val="000000"/>
                        </a:solidFill>
                        <a:effectLst/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marL="6350" marR="6350" marT="635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b="1" u="none" strike="noStrike" dirty="0">
                          <a:effectLst/>
                          <a:latin typeface="Avenir Book" charset="0"/>
                          <a:ea typeface="Avenir Book" charset="0"/>
                          <a:cs typeface="Avenir Book" charset="0"/>
                        </a:rPr>
                        <a:t>Proportion</a:t>
                      </a:r>
                      <a:endParaRPr lang="en-US" sz="3200" b="1" i="0" u="none" strike="noStrike" dirty="0">
                        <a:solidFill>
                          <a:srgbClr val="000000"/>
                        </a:solidFill>
                        <a:effectLst/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marL="6350" marR="6350" marT="6350" marB="0" anchor="b">
                    <a:solidFill>
                      <a:schemeClr val="bg1"/>
                    </a:solidFill>
                  </a:tcPr>
                </a:tc>
              </a:tr>
              <a:tr h="486313"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>
                          <a:effectLst/>
                          <a:latin typeface="Avenir Book" charset="0"/>
                          <a:ea typeface="Avenir Book" charset="0"/>
                          <a:cs typeface="Avenir Book" charset="0"/>
                        </a:rPr>
                        <a:t>7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marL="6350" marR="6350" marT="635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3200" u="none" strike="noStrike">
                          <a:effectLst/>
                          <a:latin typeface="Avenir Book" charset="0"/>
                          <a:ea typeface="Avenir Book" charset="0"/>
                          <a:cs typeface="Avenir Book" charset="0"/>
                        </a:rPr>
                        <a:t>2</a:t>
                      </a:r>
                      <a:endParaRPr lang="is-IS" sz="3200" b="0" i="0" u="none" strike="noStrike">
                        <a:solidFill>
                          <a:srgbClr val="000000"/>
                        </a:solidFill>
                        <a:effectLst/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marL="6350" marR="6350" marT="635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3200" u="none" strike="noStrike">
                          <a:effectLst/>
                          <a:latin typeface="Avenir Book" charset="0"/>
                          <a:ea typeface="Avenir Book" charset="0"/>
                          <a:cs typeface="Avenir Book" charset="0"/>
                        </a:rPr>
                        <a:t>8.3%</a:t>
                      </a:r>
                      <a:endParaRPr lang="hr-HR" sz="3200" b="0" i="0" u="none" strike="noStrike">
                        <a:solidFill>
                          <a:srgbClr val="000000"/>
                        </a:solidFill>
                        <a:effectLst/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marL="6350" marR="6350" marT="6350" marB="0" anchor="b">
                    <a:solidFill>
                      <a:schemeClr val="bg1"/>
                    </a:solidFill>
                  </a:tcPr>
                </a:tc>
              </a:tr>
              <a:tr h="486313"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>
                          <a:effectLst/>
                          <a:latin typeface="Avenir Book" charset="0"/>
                          <a:ea typeface="Avenir Book" charset="0"/>
                          <a:cs typeface="Avenir Book" charset="0"/>
                        </a:rPr>
                        <a:t>8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marL="6350" marR="6350" marT="635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>
                          <a:effectLst/>
                          <a:latin typeface="Avenir Book" charset="0"/>
                          <a:ea typeface="Avenir Book" charset="0"/>
                          <a:cs typeface="Avenir Book" charset="0"/>
                        </a:rPr>
                        <a:t>3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marL="6350" marR="6350" marT="635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3200" u="none" strike="noStrike">
                          <a:effectLst/>
                          <a:latin typeface="Avenir Book" charset="0"/>
                          <a:ea typeface="Avenir Book" charset="0"/>
                          <a:cs typeface="Avenir Book" charset="0"/>
                        </a:rPr>
                        <a:t>12.5%</a:t>
                      </a:r>
                      <a:endParaRPr lang="hr-HR" sz="3200" b="0" i="0" u="none" strike="noStrike">
                        <a:solidFill>
                          <a:srgbClr val="000000"/>
                        </a:solidFill>
                        <a:effectLst/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marL="6350" marR="6350" marT="6350" marB="0" anchor="b">
                    <a:solidFill>
                      <a:schemeClr val="bg1"/>
                    </a:solidFill>
                  </a:tcPr>
                </a:tc>
              </a:tr>
              <a:tr h="486313"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>
                          <a:effectLst/>
                          <a:latin typeface="Avenir Book" charset="0"/>
                          <a:ea typeface="Avenir Book" charset="0"/>
                          <a:cs typeface="Avenir Book" charset="0"/>
                        </a:rPr>
                        <a:t>9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marL="6350" marR="6350" marT="635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>
                          <a:effectLst/>
                          <a:latin typeface="Avenir Book" charset="0"/>
                          <a:ea typeface="Avenir Book" charset="0"/>
                          <a:cs typeface="Avenir Book" charset="0"/>
                        </a:rPr>
                        <a:t>6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marL="6350" marR="6350" marT="635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3200" u="none" strike="noStrike">
                          <a:effectLst/>
                          <a:latin typeface="Avenir Book" charset="0"/>
                          <a:ea typeface="Avenir Book" charset="0"/>
                          <a:cs typeface="Avenir Book" charset="0"/>
                        </a:rPr>
                        <a:t>25.0%</a:t>
                      </a:r>
                      <a:endParaRPr lang="nb-NO" sz="3200" b="0" i="0" u="none" strike="noStrike">
                        <a:solidFill>
                          <a:srgbClr val="000000"/>
                        </a:solidFill>
                        <a:effectLst/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marL="6350" marR="6350" marT="6350" marB="0" anchor="b">
                    <a:solidFill>
                      <a:schemeClr val="bg1"/>
                    </a:solidFill>
                  </a:tcPr>
                </a:tc>
              </a:tr>
              <a:tr h="486313"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>
                          <a:effectLst/>
                          <a:latin typeface="Avenir Book" charset="0"/>
                          <a:ea typeface="Avenir Book" charset="0"/>
                          <a:cs typeface="Avenir Book" charset="0"/>
                        </a:rPr>
                        <a:t>10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marL="6350" marR="6350" marT="635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3200" u="none" strike="noStrike" dirty="0">
                          <a:effectLst/>
                          <a:latin typeface="Avenir Book" charset="0"/>
                          <a:ea typeface="Avenir Book" charset="0"/>
                          <a:cs typeface="Avenir Book" charset="0"/>
                        </a:rPr>
                        <a:t>13</a:t>
                      </a:r>
                      <a:endParaRPr lang="is-IS" sz="3200" b="0" i="0" u="none" strike="noStrike" dirty="0">
                        <a:solidFill>
                          <a:srgbClr val="000000"/>
                        </a:solidFill>
                        <a:effectLst/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marL="6350" marR="6350" marT="635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3200" u="none" strike="noStrike" dirty="0">
                          <a:effectLst/>
                          <a:latin typeface="Avenir Book" charset="0"/>
                          <a:ea typeface="Avenir Book" charset="0"/>
                          <a:cs typeface="Avenir Book" charset="0"/>
                        </a:rPr>
                        <a:t>54.2%</a:t>
                      </a:r>
                      <a:endParaRPr lang="hr-HR" sz="3200" b="0" i="0" u="none" strike="noStrike" dirty="0">
                        <a:solidFill>
                          <a:srgbClr val="000000"/>
                        </a:solidFill>
                        <a:effectLst/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marL="6350" marR="6350" marT="6350" marB="0" anchor="b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4756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Logistic Regression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94543" y="1611618"/>
            <a:ext cx="6743700" cy="1066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79374" y="1026843"/>
            <a:ext cx="111602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Avenir Book" charset="0"/>
                <a:ea typeface="Avenir Book" charset="0"/>
                <a:cs typeface="Avenir Book" charset="0"/>
              </a:rPr>
              <a:t>As this is a </a:t>
            </a:r>
            <a:r>
              <a:rPr lang="en-US" sz="3200" smtClean="0">
                <a:latin typeface="Avenir Book" charset="0"/>
                <a:ea typeface="Avenir Book" charset="0"/>
                <a:cs typeface="Avenir Book" charset="0"/>
              </a:rPr>
              <a:t>linear function, </a:t>
            </a:r>
            <a:endParaRPr lang="en-US" sz="3200" dirty="0" smtClean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694543" y="2701852"/>
            <a:ext cx="9844314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venir Book" charset="0"/>
                <a:ea typeface="Avenir Book" charset="0"/>
                <a:cs typeface="Avenir Book" charset="0"/>
              </a:rPr>
              <a:t>w</a:t>
            </a:r>
            <a:r>
              <a:rPr lang="en-US" sz="3200" dirty="0" smtClean="0">
                <a:latin typeface="Avenir Book" charset="0"/>
                <a:ea typeface="Avenir Book" charset="0"/>
                <a:cs typeface="Avenir Book" charset="0"/>
              </a:rPr>
              <a:t>e should be able to interpret the coefficients. </a:t>
            </a:r>
          </a:p>
          <a:p>
            <a:r>
              <a:rPr lang="en-US" sz="3200" dirty="0" smtClean="0">
                <a:latin typeface="Avenir Book" charset="0"/>
                <a:ea typeface="Avenir Book" charset="0"/>
                <a:cs typeface="Avenir Book" charset="0"/>
              </a:rPr>
              <a:t>To do so we first define odds (success </a:t>
            </a:r>
            <a:r>
              <a:rPr lang="en-US" sz="3200" i="1" dirty="0" smtClean="0">
                <a:latin typeface="Avenir Book" charset="0"/>
                <a:ea typeface="Avenir Book" charset="0"/>
                <a:cs typeface="Avenir Book" charset="0"/>
              </a:rPr>
              <a:t>p</a:t>
            </a:r>
            <a:r>
              <a:rPr lang="en-US" sz="3200" dirty="0" smtClean="0">
                <a:latin typeface="Avenir Book" charset="0"/>
                <a:ea typeface="Avenir Book" charset="0"/>
                <a:cs typeface="Avenir Book" charset="0"/>
              </a:rPr>
              <a:t> divided by failure):</a:t>
            </a:r>
          </a:p>
          <a:p>
            <a:endParaRPr lang="en-US" sz="3200" dirty="0" smtClean="0"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90464" y="4510853"/>
            <a:ext cx="5551858" cy="1628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968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Logistic Regression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67493" y="981909"/>
            <a:ext cx="984431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Avenir Book" charset="0"/>
                <a:ea typeface="Avenir Book" charset="0"/>
                <a:cs typeface="Avenir Book" charset="0"/>
              </a:rPr>
              <a:t>The odds ratio compares two sets of odds where one set examines the case where  X = 1 and X = 0. </a:t>
            </a:r>
          </a:p>
          <a:p>
            <a:endParaRPr lang="en-US" sz="3200" dirty="0" smtClean="0"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clrChange>
              <a:clrFrom>
                <a:srgbClr val="EBEBEB"/>
              </a:clrFrom>
              <a:clrTo>
                <a:srgbClr val="EBEBE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2917" y="2551569"/>
            <a:ext cx="10935919" cy="361764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663543" y="3659564"/>
            <a:ext cx="20682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Avenir Book" charset="0"/>
                <a:ea typeface="Avenir Book" charset="0"/>
                <a:cs typeface="Avenir Book" charset="0"/>
              </a:rPr>
              <a:t>What’s the difference in odds at these two positions</a:t>
            </a:r>
            <a:endParaRPr lang="en-US" dirty="0">
              <a:solidFill>
                <a:srgbClr val="FF0000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cxnSp>
        <p:nvCxnSpPr>
          <p:cNvPr id="8" name="Straight Arrow Connector 7"/>
          <p:cNvCxnSpPr>
            <a:stCxn id="6" idx="1"/>
          </p:cNvCxnSpPr>
          <p:nvPr/>
        </p:nvCxnSpPr>
        <p:spPr>
          <a:xfrm flipH="1" flipV="1">
            <a:off x="7260771" y="3386245"/>
            <a:ext cx="402772" cy="87348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 flipV="1">
            <a:off x="6858000" y="4019854"/>
            <a:ext cx="805543" cy="25732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3169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Logistic Regression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50357" y="2375111"/>
            <a:ext cx="7436094" cy="189810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211035" y="1678265"/>
            <a:ext cx="984431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Avenir Book" charset="0"/>
                <a:ea typeface="Avenir Book" charset="0"/>
                <a:cs typeface="Avenir Book" charset="0"/>
              </a:rPr>
              <a:t>Which can be expressed in terms </a:t>
            </a:r>
            <a:r>
              <a:rPr lang="en-US" sz="3200" smtClean="0">
                <a:latin typeface="Avenir Book" charset="0"/>
                <a:ea typeface="Avenir Book" charset="0"/>
                <a:cs typeface="Avenir Book" charset="0"/>
              </a:rPr>
              <a:t>of the following: </a:t>
            </a:r>
            <a:endParaRPr lang="en-US" sz="3200" dirty="0" smtClean="0">
              <a:latin typeface="Avenir Book" charset="0"/>
              <a:ea typeface="Avenir Book" charset="0"/>
              <a:cs typeface="Avenir Book" charset="0"/>
            </a:endParaRPr>
          </a:p>
          <a:p>
            <a:endParaRPr lang="en-US" sz="3200" dirty="0" smtClean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082471" y="4911581"/>
            <a:ext cx="9844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Avenir Book" charset="0"/>
                <a:ea typeface="Avenir Book" charset="0"/>
                <a:cs typeface="Avenir Book" charset="0"/>
              </a:rPr>
              <a:t>In other words: Just </a:t>
            </a:r>
            <a:r>
              <a:rPr lang="en-US" sz="2800" dirty="0" err="1" smtClean="0">
                <a:latin typeface="Avenir Book" charset="0"/>
                <a:ea typeface="Avenir Book" charset="0"/>
                <a:cs typeface="Avenir Book" charset="0"/>
              </a:rPr>
              <a:t>exponentiate</a:t>
            </a:r>
            <a:r>
              <a:rPr lang="en-US" sz="2800" dirty="0" smtClean="0">
                <a:latin typeface="Avenir Book" charset="0"/>
                <a:ea typeface="Avenir Book" charset="0"/>
                <a:cs typeface="Avenir Book" charset="0"/>
              </a:rPr>
              <a:t> the coefficient.</a:t>
            </a:r>
          </a:p>
        </p:txBody>
      </p:sp>
      <p:cxnSp>
        <p:nvCxnSpPr>
          <p:cNvPr id="6" name="Straight Arrow Connector 5"/>
          <p:cNvCxnSpPr>
            <a:stCxn id="5" idx="0"/>
          </p:cNvCxnSpPr>
          <p:nvPr/>
        </p:nvCxnSpPr>
        <p:spPr>
          <a:xfrm flipV="1">
            <a:off x="8004628" y="3645955"/>
            <a:ext cx="979052" cy="126562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4908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Logistic Regression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211035" y="978709"/>
            <a:ext cx="98443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Avenir Book" charset="0"/>
                <a:ea typeface="Avenir Book" charset="0"/>
                <a:cs typeface="Avenir Book" charset="0"/>
              </a:rPr>
              <a:t>Interpretation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928585" y="2037752"/>
            <a:ext cx="984431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Avenir Book" charset="0"/>
                <a:ea typeface="Avenir Book" charset="0"/>
                <a:cs typeface="Avenir Book" charset="0"/>
              </a:rPr>
              <a:t>OR = 0.9 = 10% less likely</a:t>
            </a:r>
          </a:p>
          <a:p>
            <a:r>
              <a:rPr lang="en-US" sz="3200" dirty="0" smtClean="0">
                <a:latin typeface="Avenir Book" charset="0"/>
                <a:ea typeface="Avenir Book" charset="0"/>
                <a:cs typeface="Avenir Book" charset="0"/>
              </a:rPr>
              <a:t>OR = 4 = 300% more likely or 4x higher chance</a:t>
            </a:r>
          </a:p>
          <a:p>
            <a:r>
              <a:rPr lang="en-US" sz="3200" dirty="0" smtClean="0">
                <a:latin typeface="Avenir Book" charset="0"/>
                <a:ea typeface="Avenir Book" charset="0"/>
                <a:cs typeface="Avenir Book" charset="0"/>
              </a:rPr>
              <a:t>OR = 0.1 = 90% less likely</a:t>
            </a:r>
          </a:p>
          <a:p>
            <a:r>
              <a:rPr lang="en-US" sz="3200" dirty="0" smtClean="0">
                <a:latin typeface="Avenir Book" charset="0"/>
                <a:ea typeface="Avenir Book" charset="0"/>
                <a:cs typeface="Avenir Book" charset="0"/>
              </a:rPr>
              <a:t>OR = 1 = No significant difference</a:t>
            </a:r>
          </a:p>
          <a:p>
            <a:endParaRPr lang="en-US" sz="3200" dirty="0" smtClean="0"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3208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Logistic Regression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76081" y="2051940"/>
            <a:ext cx="5779268" cy="77196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32565" y="3083570"/>
            <a:ext cx="4472215" cy="64158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32565" y="4184169"/>
            <a:ext cx="5820034" cy="83641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32564" y="5479596"/>
            <a:ext cx="1635649" cy="102985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211035" y="929134"/>
            <a:ext cx="984431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Avenir Book" charset="0"/>
                <a:ea typeface="Avenir Book" charset="0"/>
                <a:cs typeface="Avenir Book" charset="0"/>
              </a:rPr>
              <a:t>Logistic regression is optimized using Maximum Likelihood Estimation (MLE)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209800" y="2197958"/>
            <a:ext cx="25450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Single likelihood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209799" y="3169370"/>
            <a:ext cx="33227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Likelihood </a:t>
            </a:r>
          </a:p>
          <a:p>
            <a:r>
              <a:rPr lang="en-US" sz="2000" dirty="0" smtClean="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(Product of all </a:t>
            </a:r>
            <a:r>
              <a:rPr lang="en-US" sz="2000" dirty="0" err="1" smtClean="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obs</a:t>
            </a:r>
            <a:r>
              <a:rPr lang="en-US" sz="2000" dirty="0" smtClean="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209800" y="4415804"/>
            <a:ext cx="332276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Log-Likelihood </a:t>
            </a:r>
          </a:p>
          <a:p>
            <a:r>
              <a:rPr lang="en-US" sz="2000" dirty="0" smtClean="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(Log transformed as exponents are hard)</a:t>
            </a:r>
            <a:endParaRPr lang="en-US" sz="2400" dirty="0" smtClean="0">
              <a:solidFill>
                <a:srgbClr val="00B0F0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209799" y="5712286"/>
            <a:ext cx="332276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Solve: </a:t>
            </a:r>
            <a:r>
              <a:rPr lang="en-US" sz="2000" dirty="0" smtClean="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Partial derivative of L with respect to w = 0</a:t>
            </a:r>
          </a:p>
        </p:txBody>
      </p:sp>
    </p:spTree>
    <p:extLst>
      <p:ext uri="{BB962C8B-B14F-4D97-AF65-F5344CB8AC3E}">
        <p14:creationId xmlns:p14="http://schemas.microsoft.com/office/powerpoint/2010/main" val="95784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Logistic Regression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222636" y="821585"/>
            <a:ext cx="10082464" cy="69249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6327775" algn="l"/>
              </a:tabLst>
            </a:pPr>
            <a:r>
              <a:rPr lang="en-US" sz="3600" dirty="0" smtClean="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Assumptions</a:t>
            </a:r>
          </a:p>
          <a:p>
            <a:pPr marL="342900" indent="-342900">
              <a:buFont typeface="Arial" charset="0"/>
              <a:buChar char="•"/>
            </a:pPr>
            <a:endParaRPr lang="en-US" sz="2400" dirty="0" smtClean="0">
              <a:latin typeface="Avenir Book" charset="0"/>
              <a:ea typeface="Avenir Book" charset="0"/>
              <a:cs typeface="Avenir Book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The usual suspects: Independence of error terms, extraneous variables are omitted, etc.</a:t>
            </a:r>
          </a:p>
          <a:p>
            <a:pPr marL="342900" indent="-342900">
              <a:buFont typeface="Arial" charset="0"/>
              <a:buChar char="•"/>
            </a:pPr>
            <a:endParaRPr lang="en-US" sz="2400" dirty="0" smtClean="0">
              <a:latin typeface="Avenir Book" charset="0"/>
              <a:ea typeface="Avenir Book" charset="0"/>
              <a:cs typeface="Avenir Book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>
                <a:latin typeface="Avenir Book" charset="0"/>
                <a:ea typeface="Avenir Book" charset="0"/>
                <a:cs typeface="Avenir Book" charset="0"/>
              </a:rPr>
              <a:t>Records should not be perfectly separable. </a:t>
            </a:r>
          </a:p>
          <a:p>
            <a:pPr marL="342900" indent="-342900">
              <a:buFont typeface="Arial" charset="0"/>
              <a:buChar char="•"/>
            </a:pPr>
            <a:endParaRPr lang="en-US" sz="2400" dirty="0" smtClean="0">
              <a:latin typeface="Avenir Book" charset="0"/>
              <a:ea typeface="Avenir Book" charset="0"/>
              <a:cs typeface="Avenir Book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>
                <a:latin typeface="Avenir Book" charset="0"/>
                <a:ea typeface="Avenir Book" charset="0"/>
                <a:cs typeface="Avenir Book" charset="0"/>
              </a:rPr>
              <a:t>Sample sizes need to be large for each target class (MLE is weak if targets are small). Minimum of 30 to 40 cases per parameter estimated.</a:t>
            </a:r>
          </a:p>
          <a:p>
            <a:pPr marL="342900" indent="-342900">
              <a:buFont typeface="Arial" charset="0"/>
              <a:buChar char="•"/>
            </a:pPr>
            <a:endParaRPr lang="en-US" sz="2400" dirty="0">
              <a:latin typeface="Avenir Book" charset="0"/>
              <a:ea typeface="Avenir Book" charset="0"/>
              <a:cs typeface="Avenir Book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Tuning is largely a matter of feature selection: it all depends on the variables that are available.</a:t>
            </a:r>
          </a:p>
          <a:p>
            <a:pPr marL="342900" indent="-342900">
              <a:buFont typeface="Arial" charset="0"/>
              <a:buChar char="•"/>
            </a:pPr>
            <a:endParaRPr lang="en-US" sz="2400" dirty="0">
              <a:latin typeface="Avenir Book" charset="0"/>
              <a:ea typeface="Avenir Book" charset="0"/>
              <a:cs typeface="Avenir Book" charset="0"/>
            </a:endParaRPr>
          </a:p>
          <a:p>
            <a:pPr marL="342900" indent="-342900">
              <a:buFont typeface="Arial" charset="0"/>
              <a:buChar char="•"/>
            </a:pPr>
            <a:endParaRPr lang="en-US" sz="2400" dirty="0" smtClean="0">
              <a:latin typeface="Avenir Book" charset="0"/>
              <a:ea typeface="Avenir Book" charset="0"/>
              <a:cs typeface="Avenir Book" charset="0"/>
            </a:endParaRPr>
          </a:p>
          <a:p>
            <a:pPr marL="342900" indent="-342900">
              <a:buFont typeface="Arial" charset="0"/>
              <a:buChar char="•"/>
            </a:pPr>
            <a:endParaRPr lang="en-US" sz="2400" dirty="0">
              <a:latin typeface="Avenir Book" charset="0"/>
              <a:ea typeface="Avenir Book" charset="0"/>
              <a:cs typeface="Avenir Book" charset="0"/>
            </a:endParaRPr>
          </a:p>
          <a:p>
            <a:pPr marL="342900" indent="-342900">
              <a:buFont typeface="Arial" charset="0"/>
              <a:buChar char="•"/>
            </a:pPr>
            <a:endParaRPr lang="en-US" sz="2400" dirty="0">
              <a:latin typeface="Avenir Book" charset="0"/>
              <a:ea typeface="Avenir Book" charset="0"/>
              <a:cs typeface="Avenir Book" charset="0"/>
            </a:endParaRPr>
          </a:p>
          <a:p>
            <a:pPr marL="342900" indent="-342900">
              <a:buFont typeface="Arial" charset="0"/>
              <a:buChar char="•"/>
            </a:pPr>
            <a:endParaRPr lang="en-US" sz="2400" dirty="0"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6448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Logistic Regression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200865" y="840968"/>
            <a:ext cx="10082464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6327775" algn="l"/>
              </a:tabLst>
            </a:pPr>
            <a:r>
              <a:rPr lang="en-US" sz="3600" dirty="0" smtClean="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The Good, </a:t>
            </a:r>
            <a:r>
              <a:rPr lang="en-US" sz="3600" dirty="0" smtClean="0">
                <a:solidFill>
                  <a:srgbClr val="FF0000"/>
                </a:solidFill>
                <a:latin typeface="Avenir Book" charset="0"/>
                <a:ea typeface="Avenir Book" charset="0"/>
                <a:cs typeface="Avenir Book" charset="0"/>
              </a:rPr>
              <a:t>The Bad </a:t>
            </a:r>
            <a:r>
              <a:rPr lang="en-US" sz="3600" dirty="0" smtClean="0">
                <a:solidFill>
                  <a:schemeClr val="bg1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and</a:t>
            </a:r>
            <a:r>
              <a:rPr lang="en-US" sz="3600" dirty="0" smtClean="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3600" dirty="0" smtClean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The Ugly</a:t>
            </a:r>
            <a:endParaRPr lang="en-US" sz="2800" dirty="0">
              <a:solidFill>
                <a:srgbClr val="C00000"/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342900" indent="-342900">
              <a:buFont typeface="Arial" charset="0"/>
              <a:buChar char="•"/>
            </a:pPr>
            <a:endParaRPr lang="en-US" sz="2800" dirty="0" smtClean="0">
              <a:latin typeface="Avenir Book" charset="0"/>
              <a:ea typeface="Avenir Book" charset="0"/>
              <a:cs typeface="Avenir Book" charset="0"/>
            </a:endParaRPr>
          </a:p>
          <a:p>
            <a:pPr marL="342900" indent="-342900">
              <a:buFont typeface="Arial" charset="0"/>
              <a:buChar char="•"/>
            </a:pPr>
            <a:endParaRPr lang="en-US" sz="2800" dirty="0" smtClean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87829" y="1595020"/>
            <a:ext cx="3831771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Good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The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technique is well-suited for socializing an empirical 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problem.</a:t>
            </a:r>
          </a:p>
          <a:p>
            <a:pPr marL="342900" indent="-342900">
              <a:buFont typeface="Arial" charset="0"/>
              <a:buChar char="•"/>
            </a:pPr>
            <a:endParaRPr lang="en-US" sz="2400" dirty="0">
              <a:solidFill>
                <a:schemeClr val="accent6">
                  <a:lumMod val="7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Method of choice for binary problems in economics, sociology and public policy, and applied medical. </a:t>
            </a:r>
            <a:endParaRPr lang="en-US" sz="2400" dirty="0" smtClean="0">
              <a:solidFill>
                <a:schemeClr val="accent6">
                  <a:lumMod val="7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342900" indent="-342900">
              <a:buFont typeface="Arial" charset="0"/>
              <a:buChar char="•"/>
            </a:pPr>
            <a:endParaRPr lang="en-US" sz="2400" dirty="0">
              <a:solidFill>
                <a:schemeClr val="accent6">
                  <a:lumMod val="7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342900" indent="-342900">
              <a:buFont typeface="Arial" charset="0"/>
              <a:buChar char="•"/>
            </a:pPr>
            <a:endParaRPr lang="en-US" sz="2400" dirty="0">
              <a:solidFill>
                <a:schemeClr val="accent6">
                  <a:lumMod val="7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419600" y="1595020"/>
            <a:ext cx="3614057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  <a:latin typeface="Avenir Book" charset="0"/>
                <a:ea typeface="Avenir Book" charset="0"/>
                <a:cs typeface="Avenir Book" charset="0"/>
              </a:rPr>
              <a:t>Bad</a:t>
            </a:r>
            <a:endParaRPr lang="en-US" sz="2400" dirty="0">
              <a:solidFill>
                <a:srgbClr val="FF0000"/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>
                <a:solidFill>
                  <a:srgbClr val="FF0000"/>
                </a:solidFill>
                <a:latin typeface="Avenir Book" charset="0"/>
                <a:ea typeface="Avenir Book" charset="0"/>
                <a:cs typeface="Avenir Book" charset="0"/>
              </a:rPr>
              <a:t>Often </a:t>
            </a:r>
            <a:r>
              <a:rPr lang="en-US" sz="2400" dirty="0">
                <a:solidFill>
                  <a:srgbClr val="FF0000"/>
                </a:solidFill>
                <a:latin typeface="Avenir Book" charset="0"/>
                <a:ea typeface="Avenir Book" charset="0"/>
                <a:cs typeface="Avenir Book" charset="0"/>
              </a:rPr>
              <a:t>is outperformed in accuracy by more flexible techniques such as Random </a:t>
            </a:r>
            <a:r>
              <a:rPr lang="en-US" sz="2400" dirty="0" smtClean="0">
                <a:solidFill>
                  <a:srgbClr val="FF0000"/>
                </a:solidFill>
                <a:latin typeface="Avenir Book" charset="0"/>
                <a:ea typeface="Avenir Book" charset="0"/>
                <a:cs typeface="Avenir Book" charset="0"/>
              </a:rPr>
              <a:t>Forests.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>
                <a:solidFill>
                  <a:srgbClr val="FF0000"/>
                </a:solidFill>
                <a:latin typeface="Avenir Book" charset="0"/>
                <a:ea typeface="Avenir Book" charset="0"/>
                <a:cs typeface="Avenir Book" charset="0"/>
              </a:rPr>
              <a:t>Limited to linear assumptions. Weak with non-linear problems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>
                <a:solidFill>
                  <a:srgbClr val="FF0000"/>
                </a:solidFill>
                <a:latin typeface="Avenir Book" charset="0"/>
                <a:ea typeface="Avenir Book" charset="0"/>
                <a:cs typeface="Avenir Book" charset="0"/>
              </a:rPr>
              <a:t>Use tends to be pone to high bias (bias-variance tradeoff)</a:t>
            </a:r>
          </a:p>
        </p:txBody>
      </p:sp>
      <p:sp>
        <p:nvSpPr>
          <p:cNvPr id="6" name="Rectangle 5"/>
          <p:cNvSpPr/>
          <p:nvPr/>
        </p:nvSpPr>
        <p:spPr>
          <a:xfrm>
            <a:off x="8251371" y="1595020"/>
            <a:ext cx="361405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Ugly</a:t>
            </a:r>
            <a:endParaRPr lang="en-US" sz="2400" dirty="0">
              <a:solidFill>
                <a:srgbClr val="C00000"/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None unless the technique is misused.</a:t>
            </a:r>
          </a:p>
        </p:txBody>
      </p:sp>
    </p:spTree>
    <p:extLst>
      <p:ext uri="{BB962C8B-B14F-4D97-AF65-F5344CB8AC3E}">
        <p14:creationId xmlns:p14="http://schemas.microsoft.com/office/powerpoint/2010/main" val="1071163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Logistic Regression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200865" y="840968"/>
            <a:ext cx="100824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6327775" algn="l"/>
              </a:tabLst>
            </a:pPr>
            <a:r>
              <a:rPr lang="en-US" sz="3600" dirty="0" smtClean="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Common uses</a:t>
            </a:r>
            <a:endParaRPr lang="en-US" sz="2800" dirty="0" smtClean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12028" y="1856278"/>
            <a:ext cx="11479972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Medical: Relative risks of medicine use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Economics: Choice models for transport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Politics: Chance of demographic leaning in one direction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Program evaluation: Estimated program effect</a:t>
            </a:r>
          </a:p>
          <a:p>
            <a:pPr marL="342900" indent="-342900">
              <a:buFont typeface="Arial" charset="0"/>
              <a:buChar char="•"/>
            </a:pPr>
            <a:endParaRPr lang="en-US" sz="2800" dirty="0" smtClean="0">
              <a:solidFill>
                <a:schemeClr val="bg1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7928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Logistic Regression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87208" y="3562397"/>
            <a:ext cx="1008246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6327775" algn="l"/>
              </a:tabLst>
            </a:pPr>
            <a:r>
              <a:rPr lang="en-US" sz="4400" dirty="0" smtClean="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&lt;</a:t>
            </a:r>
            <a:r>
              <a:rPr lang="en-US" sz="4400" smtClean="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Code Time/&gt;</a:t>
            </a:r>
            <a:endParaRPr lang="en-US" sz="3600" dirty="0" smtClean="0"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817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774482"/>
            <a:ext cx="3028950" cy="70788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Roadmap</a:t>
            </a:r>
            <a:endParaRPr lang="en-US" sz="2800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60282" y="1886823"/>
            <a:ext cx="9226768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charset="0"/>
              <a:buChar char="•"/>
            </a:pPr>
            <a:r>
              <a:rPr lang="en-US" sz="3600" dirty="0" smtClean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Homework #2</a:t>
            </a:r>
            <a:endParaRPr lang="en-US" sz="3600" dirty="0">
              <a:solidFill>
                <a:schemeClr val="bg1">
                  <a:lumMod val="6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571500" indent="-571500">
              <a:buFont typeface="Arial" charset="0"/>
              <a:buChar char="•"/>
            </a:pPr>
            <a:r>
              <a:rPr lang="en-US" sz="3600" dirty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Pause to think about applying types of data analytics</a:t>
            </a:r>
            <a:endParaRPr lang="en-US" sz="3600" dirty="0">
              <a:solidFill>
                <a:schemeClr val="bg1">
                  <a:lumMod val="6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571500" indent="-571500">
              <a:buFont typeface="Arial" charset="0"/>
              <a:buChar char="•"/>
            </a:pPr>
            <a:r>
              <a:rPr lang="en-US" sz="3600" dirty="0" smtClean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Logistic Regression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600" dirty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&lt;break</a:t>
            </a:r>
            <a:r>
              <a:rPr lang="en-US" sz="3600" dirty="0" smtClean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&gt;</a:t>
            </a:r>
            <a:endParaRPr lang="en-US" sz="3600" dirty="0" smtClean="0">
              <a:solidFill>
                <a:schemeClr val="bg1">
                  <a:lumMod val="6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571500" indent="-571500">
              <a:buFont typeface="Arial" charset="0"/>
              <a:buChar char="•"/>
            </a:pPr>
            <a:r>
              <a:rPr lang="en-US" sz="3600" dirty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Support Vector </a:t>
            </a:r>
            <a:r>
              <a:rPr lang="en-US" sz="3600" dirty="0" smtClean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Machines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600" dirty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Neural Networks (if we have time</a:t>
            </a:r>
            <a:r>
              <a:rPr lang="en-US" sz="3600" dirty="0" smtClean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)</a:t>
            </a:r>
            <a:endParaRPr lang="en-US" sz="3600" dirty="0">
              <a:solidFill>
                <a:schemeClr val="tx2"/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571500" indent="-571500">
              <a:buFont typeface="Arial" charset="0"/>
              <a:buChar char="•"/>
            </a:pPr>
            <a:r>
              <a:rPr lang="en-US" sz="3600" dirty="0" smtClean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Homework assignment</a:t>
            </a:r>
          </a:p>
          <a:p>
            <a:pPr marL="571500" indent="-571500">
              <a:buFont typeface="Arial" charset="0"/>
              <a:buChar char="•"/>
            </a:pPr>
            <a:endParaRPr lang="en-US" sz="3600" dirty="0" smtClean="0">
              <a:solidFill>
                <a:schemeClr val="bg1">
                  <a:lumMod val="6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F4109-7BBC-ED48-834E-F2794D8279DA}" type="slidenum">
              <a:rPr lang="en-US" smtClean="0"/>
              <a:t>39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85753" y="6354246"/>
            <a:ext cx="54026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Intro to Data Science for Public Policy</a:t>
            </a:r>
            <a:r>
              <a:rPr lang="en-US" smtClean="0">
                <a:solidFill>
                  <a:schemeClr val="bg1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, Spring 2017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8661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40" t="3230" r="1194" b="2066"/>
          <a:stretch/>
        </p:blipFill>
        <p:spPr>
          <a:xfrm>
            <a:off x="6868160" y="3403600"/>
            <a:ext cx="4442418" cy="338328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Homework #2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-885214" y="778472"/>
            <a:ext cx="6675120" cy="1077218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pPr lvl="4"/>
            <a:r>
              <a:rPr lang="en-US" sz="32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Homework #2: </a:t>
            </a:r>
          </a:p>
          <a:p>
            <a:pPr lvl="4"/>
            <a:r>
              <a:rPr lang="en-US" sz="32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Performance</a:t>
            </a:r>
            <a:endParaRPr lang="en-US" sz="3200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977937" y="301419"/>
            <a:ext cx="238719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accent2"/>
                </a:solidFill>
                <a:latin typeface="Avenir Book" charset="0"/>
                <a:ea typeface="Avenir Book" charset="0"/>
                <a:cs typeface="Avenir Book" charset="0"/>
              </a:rPr>
              <a:t>MAPE</a:t>
            </a:r>
            <a:endParaRPr lang="en-US" b="1" dirty="0" smtClean="0">
              <a:solidFill>
                <a:schemeClr val="accent2"/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r>
              <a:rPr lang="en-US" dirty="0" smtClean="0">
                <a:solidFill>
                  <a:schemeClr val="accent2"/>
                </a:solidFill>
                <a:latin typeface="Avenir Book" charset="0"/>
                <a:ea typeface="Avenir Book" charset="0"/>
                <a:cs typeface="Avenir Book" charset="0"/>
              </a:rPr>
              <a:t>Mean MAPE = 1.44%</a:t>
            </a:r>
          </a:p>
          <a:p>
            <a:r>
              <a:rPr lang="en-US" dirty="0" smtClean="0">
                <a:solidFill>
                  <a:schemeClr val="accent2"/>
                </a:solidFill>
                <a:latin typeface="Avenir Book" charset="0"/>
                <a:ea typeface="Avenir Book" charset="0"/>
                <a:cs typeface="Avenir Book" charset="0"/>
              </a:rPr>
              <a:t>Best score = 0.59%</a:t>
            </a:r>
            <a:endParaRPr lang="en-US" dirty="0">
              <a:solidFill>
                <a:schemeClr val="accent2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315" y="3065100"/>
            <a:ext cx="3530600" cy="33782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583834" y="3065100"/>
            <a:ext cx="2564420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accent2"/>
                </a:solidFill>
                <a:latin typeface="Avenir Book" charset="0"/>
                <a:ea typeface="Avenir Book" charset="0"/>
                <a:cs typeface="Avenir Book" charset="0"/>
              </a:rPr>
              <a:t>Ran </a:t>
            </a:r>
            <a:r>
              <a:rPr lang="en-US" sz="2400" b="1" smtClean="0">
                <a:solidFill>
                  <a:schemeClr val="accent2"/>
                </a:solidFill>
                <a:latin typeface="Avenir Book" charset="0"/>
                <a:ea typeface="Avenir Book" charset="0"/>
                <a:cs typeface="Avenir Book" charset="0"/>
              </a:rPr>
              <a:t>without Error</a:t>
            </a:r>
            <a:endParaRPr lang="en-US" b="1" dirty="0" smtClean="0">
              <a:solidFill>
                <a:schemeClr val="accent2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252782" y="3777525"/>
            <a:ext cx="278634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accent1"/>
                </a:solidFill>
                <a:latin typeface="Avenir Book" charset="0"/>
                <a:ea typeface="Avenir Book" charset="0"/>
                <a:cs typeface="Avenir Book" charset="0"/>
              </a:rPr>
              <a:t>Run time vs. MAPE</a:t>
            </a:r>
          </a:p>
          <a:p>
            <a:r>
              <a:rPr lang="en-US" dirty="0" smtClean="0">
                <a:solidFill>
                  <a:schemeClr val="accent1"/>
                </a:solidFill>
                <a:latin typeface="Avenir Book" charset="0"/>
                <a:ea typeface="Avenir Book" charset="0"/>
                <a:cs typeface="Avenir Book" charset="0"/>
              </a:rPr>
              <a:t>Mean = 17s</a:t>
            </a:r>
          </a:p>
          <a:p>
            <a:r>
              <a:rPr lang="en-US" dirty="0" smtClean="0">
                <a:solidFill>
                  <a:schemeClr val="accent1"/>
                </a:solidFill>
                <a:latin typeface="Avenir Book" charset="0"/>
                <a:ea typeface="Avenir Book" charset="0"/>
                <a:cs typeface="Avenir Book" charset="0"/>
              </a:rPr>
              <a:t>Max = 274s</a:t>
            </a:r>
            <a:endParaRPr lang="en-US" dirty="0">
              <a:solidFill>
                <a:schemeClr val="accent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94986" y="-27131"/>
            <a:ext cx="4115592" cy="3323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089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SVMs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10549" y="310066"/>
            <a:ext cx="7090306" cy="64389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211035" y="2017705"/>
            <a:ext cx="399951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Avenir Book" charset="0"/>
                <a:ea typeface="Avenir Book" charset="0"/>
                <a:cs typeface="Avenir Book" charset="0"/>
              </a:rPr>
              <a:t>Let’s assume a modified case where we have two classes that are separated by a gap. </a:t>
            </a:r>
          </a:p>
        </p:txBody>
      </p:sp>
    </p:spTree>
    <p:extLst>
      <p:ext uri="{BB962C8B-B14F-4D97-AF65-F5344CB8AC3E}">
        <p14:creationId xmlns:p14="http://schemas.microsoft.com/office/powerpoint/2010/main" val="584772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SVMs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41175" y="321305"/>
            <a:ext cx="6581738" cy="640589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92629" y="2017705"/>
            <a:ext cx="431792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Avenir Book" charset="0"/>
                <a:ea typeface="Avenir Book" charset="0"/>
                <a:cs typeface="Avenir Book" charset="0"/>
              </a:rPr>
              <a:t>There should be some line that can separate the classes. But which?</a:t>
            </a:r>
          </a:p>
        </p:txBody>
      </p:sp>
    </p:spTree>
    <p:extLst>
      <p:ext uri="{BB962C8B-B14F-4D97-AF65-F5344CB8AC3E}">
        <p14:creationId xmlns:p14="http://schemas.microsoft.com/office/powerpoint/2010/main" val="2107714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SVMs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41175" y="321305"/>
            <a:ext cx="6581738" cy="640589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/>
              <p:cNvSpPr txBox="1"/>
              <p:nvPr/>
            </p:nvSpPr>
            <p:spPr>
              <a:xfrm>
                <a:off x="718457" y="2017705"/>
                <a:ext cx="4492092" cy="40318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smtClean="0">
                    <a:solidFill>
                      <a:schemeClr val="bg1">
                        <a:lumMod val="65000"/>
                      </a:schemeClr>
                    </a:solidFill>
                    <a:latin typeface="Avenir Book" charset="0"/>
                    <a:ea typeface="Avenir Book" charset="0"/>
                    <a:cs typeface="Avenir Book" charset="0"/>
                  </a:rPr>
                  <a:t>Geometry Refresher: </a:t>
                </a:r>
              </a:p>
              <a:p>
                <a:r>
                  <a:rPr lang="en-US" sz="3200" dirty="0" smtClean="0">
                    <a:latin typeface="Avenir Book" charset="0"/>
                    <a:ea typeface="Avenir Book" charset="0"/>
                    <a:cs typeface="Avenir Book" charset="0"/>
                  </a:rPr>
                  <a:t>One line is written as </a:t>
                </a:r>
              </a:p>
              <a:p>
                <a:r>
                  <a:rPr lang="en-US" sz="3200" dirty="0" smtClean="0">
                    <a:latin typeface="Avenir Book" charset="0"/>
                    <a:ea typeface="Avenir Book" charset="0"/>
                    <a:cs typeface="Avenir Book" charset="0"/>
                  </a:rPr>
                  <a:t>	</a:t>
                </a:r>
                <a:r>
                  <a:rPr lang="en-US" sz="3200" dirty="0" smtClean="0">
                    <a:solidFill>
                      <a:srgbClr val="00B0F0"/>
                    </a:solidFill>
                    <a:latin typeface="Avenir Book" charset="0"/>
                    <a:ea typeface="Avenir Book" charset="0"/>
                    <a:cs typeface="Avenir Book" charset="0"/>
                  </a:rPr>
                  <a:t>y = mx + b</a:t>
                </a:r>
              </a:p>
              <a:p>
                <a:endParaRPr lang="en-US" sz="3200" dirty="0" smtClean="0">
                  <a:latin typeface="Avenir Book" charset="0"/>
                  <a:ea typeface="Avenir Book" charset="0"/>
                  <a:cs typeface="Avenir Book" charset="0"/>
                </a:endParaRPr>
              </a:p>
              <a:p>
                <a:r>
                  <a:rPr lang="en-US" sz="3200" dirty="0" smtClean="0">
                    <a:latin typeface="Avenir Book" charset="0"/>
                    <a:ea typeface="Avenir Book" charset="0"/>
                    <a:cs typeface="Avenir Book" charset="0"/>
                  </a:rPr>
                  <a:t>A line in greater in 2D is a plane:</a:t>
                </a:r>
              </a:p>
              <a:p>
                <a:r>
                  <a:rPr lang="en-US" sz="3200" dirty="0">
                    <a:latin typeface="Avenir Book" charset="0"/>
                    <a:ea typeface="Avenir Book" charset="0"/>
                    <a:cs typeface="Avenir Book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00B0F0"/>
                        </a:solidFill>
                        <a:latin typeface="Cambria Math" charset="0"/>
                        <a:ea typeface="Avenir Book" charset="0"/>
                        <a:cs typeface="Avenir Book" charset="0"/>
                      </a:rPr>
                      <m:t>𝑦</m:t>
                    </m:r>
                    <m:r>
                      <a:rPr lang="en-US" sz="3200" b="0" i="1" smtClean="0">
                        <a:solidFill>
                          <a:srgbClr val="00B0F0"/>
                        </a:solidFill>
                        <a:latin typeface="Cambria Math" charset="0"/>
                        <a:ea typeface="Avenir Book" charset="0"/>
                        <a:cs typeface="Avenir Book" charset="0"/>
                      </a:rPr>
                      <m:t>= </m:t>
                    </m:r>
                    <m:sSup>
                      <m:sSupPr>
                        <m:ctrlPr>
                          <a:rPr lang="en-US" sz="3200" b="0" i="1" smtClean="0">
                            <a:solidFill>
                              <a:srgbClr val="00B0F0"/>
                            </a:solidFill>
                            <a:latin typeface="Cambria Math" charset="0"/>
                            <a:ea typeface="Avenir Book" charset="0"/>
                            <a:cs typeface="Avenir Book" charset="0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solidFill>
                              <a:srgbClr val="00B0F0"/>
                            </a:solidFill>
                            <a:latin typeface="Cambria Math" charset="0"/>
                            <a:ea typeface="Avenir Book" charset="0"/>
                            <a:cs typeface="Avenir Book" charset="0"/>
                          </a:rPr>
                          <m:t>𝑤</m:t>
                        </m:r>
                      </m:e>
                      <m:sup>
                        <m:r>
                          <a:rPr lang="en-US" sz="3200" b="0" i="1" smtClean="0">
                            <a:solidFill>
                              <a:srgbClr val="00B0F0"/>
                            </a:solidFill>
                            <a:latin typeface="Cambria Math" charset="0"/>
                            <a:ea typeface="Avenir Book" charset="0"/>
                            <a:cs typeface="Avenir Book" charset="0"/>
                          </a:rPr>
                          <m:t>𝑇</m:t>
                        </m:r>
                      </m:sup>
                    </m:sSup>
                    <m:r>
                      <a:rPr lang="en-US" sz="3200" b="0" i="1" smtClean="0">
                        <a:solidFill>
                          <a:srgbClr val="00B0F0"/>
                        </a:solidFill>
                        <a:latin typeface="Cambria Math" charset="0"/>
                        <a:ea typeface="Avenir Book" charset="0"/>
                        <a:cs typeface="Avenir Book" charset="0"/>
                      </a:rPr>
                      <m:t>𝑥</m:t>
                    </m:r>
                    <m:r>
                      <a:rPr lang="en-US" sz="3200" b="0" i="1" smtClean="0">
                        <a:solidFill>
                          <a:srgbClr val="00B0F0"/>
                        </a:solidFill>
                        <a:latin typeface="Cambria Math" charset="0"/>
                        <a:ea typeface="Avenir Book" charset="0"/>
                        <a:cs typeface="Avenir Book" charset="0"/>
                      </a:rPr>
                      <m:t>−</m:t>
                    </m:r>
                    <m:r>
                      <a:rPr lang="en-US" sz="3200" b="0" i="1" smtClean="0">
                        <a:solidFill>
                          <a:srgbClr val="00B0F0"/>
                        </a:solidFill>
                        <a:latin typeface="Cambria Math" charset="0"/>
                        <a:ea typeface="Avenir Book" charset="0"/>
                        <a:cs typeface="Avenir Book" charset="0"/>
                      </a:rPr>
                      <m:t>𝑏</m:t>
                    </m:r>
                  </m:oMath>
                </a14:m>
                <a:endParaRPr lang="en-US" sz="3200" dirty="0" smtClean="0">
                  <a:solidFill>
                    <a:srgbClr val="00B0F0"/>
                  </a:solidFill>
                  <a:latin typeface="Avenir Book" charset="0"/>
                  <a:ea typeface="Avenir Book" charset="0"/>
                  <a:cs typeface="Avenir Book" charset="0"/>
                </a:endParaRPr>
              </a:p>
              <a:p>
                <a:r>
                  <a:rPr lang="en-US" sz="3200" dirty="0">
                    <a:latin typeface="Avenir Book" charset="0"/>
                    <a:ea typeface="Avenir Book" charset="0"/>
                    <a:cs typeface="Avenir Book" charset="0"/>
                  </a:rPr>
                  <a:t>	</a:t>
                </a:r>
                <a:endParaRPr lang="en-US" sz="3200" dirty="0" smtClean="0">
                  <a:latin typeface="Avenir Book" charset="0"/>
                  <a:ea typeface="Avenir Book" charset="0"/>
                  <a:cs typeface="Avenir Book" charset="0"/>
                </a:endParaRPr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457" y="2017705"/>
                <a:ext cx="4492092" cy="4031873"/>
              </a:xfrm>
              <a:prstGeom prst="rect">
                <a:avLst/>
              </a:prstGeom>
              <a:blipFill rotWithShape="0">
                <a:blip r:embed="rId4"/>
                <a:stretch>
                  <a:fillRect l="-3528" t="-12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58130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SVMs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86401" y="221931"/>
            <a:ext cx="6400800" cy="637445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96686" y="1081534"/>
            <a:ext cx="4492092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Goal: </a:t>
            </a:r>
          </a:p>
          <a:p>
            <a:r>
              <a:rPr lang="en-US" sz="3200" dirty="0" smtClean="0">
                <a:latin typeface="Avenir Book" charset="0"/>
                <a:ea typeface="Avenir Book" charset="0"/>
                <a:cs typeface="Avenir Book" charset="0"/>
              </a:rPr>
              <a:t>Maximize the distance between each class. Gap is known as the margin </a:t>
            </a:r>
          </a:p>
          <a:p>
            <a:r>
              <a:rPr lang="en-US" sz="3200" dirty="0" smtClean="0">
                <a:latin typeface="Avenir Book" charset="0"/>
                <a:ea typeface="Avenir Book" charset="0"/>
                <a:cs typeface="Avenir Book" charset="0"/>
              </a:rPr>
              <a:t>	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9389" y="3687773"/>
            <a:ext cx="3814690" cy="1075418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>
            <a:off x="4994079" y="4225482"/>
            <a:ext cx="3692721" cy="21588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7665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SVMs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86401" y="221931"/>
            <a:ext cx="6400800" cy="637445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05392" y="720578"/>
            <a:ext cx="4492092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How: </a:t>
            </a:r>
          </a:p>
          <a:p>
            <a:r>
              <a:rPr lang="en-US" sz="3200" dirty="0" smtClean="0">
                <a:latin typeface="Avenir Book" charset="0"/>
                <a:ea typeface="Avenir Book" charset="0"/>
                <a:cs typeface="Avenir Book" charset="0"/>
              </a:rPr>
              <a:t>Find hyperplanes that sit on the edge of each group</a:t>
            </a:r>
          </a:p>
          <a:p>
            <a:r>
              <a:rPr lang="en-US" sz="3200" dirty="0" smtClean="0">
                <a:latin typeface="Avenir Book" charset="0"/>
                <a:ea typeface="Avenir Book" charset="0"/>
                <a:cs typeface="Avenir Book" charset="0"/>
              </a:rPr>
              <a:t>	</a:t>
            </a:r>
          </a:p>
        </p:txBody>
      </p:sp>
      <p:cxnSp>
        <p:nvCxnSpPr>
          <p:cNvPr id="10" name="Straight Arrow Connector 9"/>
          <p:cNvCxnSpPr>
            <a:stCxn id="12" idx="3"/>
          </p:cNvCxnSpPr>
          <p:nvPr/>
        </p:nvCxnSpPr>
        <p:spPr>
          <a:xfrm flipV="1">
            <a:off x="4442498" y="3023962"/>
            <a:ext cx="4440245" cy="40095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0018" y="3776785"/>
            <a:ext cx="2982120" cy="75179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0018" y="3023962"/>
            <a:ext cx="3132480" cy="801915"/>
          </a:xfrm>
          <a:prstGeom prst="rect">
            <a:avLst/>
          </a:prstGeom>
        </p:spPr>
      </p:pic>
      <p:cxnSp>
        <p:nvCxnSpPr>
          <p:cNvPr id="13" name="Straight Arrow Connector 12"/>
          <p:cNvCxnSpPr>
            <a:stCxn id="11" idx="3"/>
          </p:cNvCxnSpPr>
          <p:nvPr/>
        </p:nvCxnSpPr>
        <p:spPr>
          <a:xfrm>
            <a:off x="4292138" y="4152683"/>
            <a:ext cx="5309062" cy="68775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855985" y="5077695"/>
            <a:ext cx="474243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Avenir Book" charset="0"/>
                <a:ea typeface="Avenir Book" charset="0"/>
                <a:cs typeface="Avenir Book" charset="0"/>
              </a:rPr>
              <a:t>Note that points may not sit in the margin. </a:t>
            </a:r>
          </a:p>
        </p:txBody>
      </p:sp>
    </p:spTree>
    <p:extLst>
      <p:ext uri="{BB962C8B-B14F-4D97-AF65-F5344CB8AC3E}">
        <p14:creationId xmlns:p14="http://schemas.microsoft.com/office/powerpoint/2010/main" val="1520860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SVMs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42856" y="459558"/>
            <a:ext cx="6302379" cy="635489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30934" y="2711572"/>
            <a:ext cx="2681405" cy="70167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00417" y="677624"/>
            <a:ext cx="474243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Avenir Book" charset="0"/>
                <a:ea typeface="Avenir Book" charset="0"/>
                <a:cs typeface="Avenir Book" charset="0"/>
              </a:rPr>
              <a:t>The decision plane is given by the plane that is equidistant from the two decision planes.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52817" y="3468706"/>
            <a:ext cx="474243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Avenir Book" charset="0"/>
                <a:ea typeface="Avenir Book" charset="0"/>
                <a:cs typeface="Avenir Book" charset="0"/>
              </a:rPr>
              <a:t>Where the decision criteria are: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/>
              <p:cNvSpPr txBox="1"/>
              <p:nvPr/>
            </p:nvSpPr>
            <p:spPr>
              <a:xfrm>
                <a:off x="1423660" y="4667083"/>
                <a:ext cx="4492092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b="0" dirty="0" smtClean="0">
                    <a:solidFill>
                      <a:srgbClr val="00B0F0"/>
                    </a:solidFill>
                    <a:ea typeface="Avenir Book" charset="0"/>
                    <a:cs typeface="Avenir Book" charset="0"/>
                  </a:rPr>
                  <a:t>+1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b="0" i="1" smtClean="0">
                            <a:solidFill>
                              <a:srgbClr val="00B0F0"/>
                            </a:solidFill>
                            <a:latin typeface="Cambria Math" charset="0"/>
                            <a:ea typeface="Avenir Book" charset="0"/>
                            <a:cs typeface="Avenir Book" charset="0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solidFill>
                              <a:srgbClr val="00B0F0"/>
                            </a:solidFill>
                            <a:latin typeface="Cambria Math" charset="0"/>
                            <a:ea typeface="Avenir Book" charset="0"/>
                            <a:cs typeface="Avenir Book" charset="0"/>
                          </a:rPr>
                          <m:t>𝑤</m:t>
                        </m:r>
                      </m:e>
                      <m:sup>
                        <m:r>
                          <a:rPr lang="en-US" sz="3200" b="0" i="1" smtClean="0">
                            <a:solidFill>
                              <a:srgbClr val="00B0F0"/>
                            </a:solidFill>
                            <a:latin typeface="Cambria Math" charset="0"/>
                            <a:ea typeface="Avenir Book" charset="0"/>
                            <a:cs typeface="Avenir Book" charset="0"/>
                          </a:rPr>
                          <m:t>𝑇</m:t>
                        </m:r>
                      </m:sup>
                    </m:sSup>
                    <m:r>
                      <a:rPr lang="en-US" sz="3200" b="0" i="1" smtClean="0">
                        <a:solidFill>
                          <a:srgbClr val="00B0F0"/>
                        </a:solidFill>
                        <a:latin typeface="Cambria Math" charset="0"/>
                        <a:ea typeface="Avenir Book" charset="0"/>
                        <a:cs typeface="Avenir Book" charset="0"/>
                      </a:rPr>
                      <m:t>𝑥</m:t>
                    </m:r>
                    <m:r>
                      <a:rPr lang="en-US" sz="3200" b="0" i="1" smtClean="0">
                        <a:solidFill>
                          <a:srgbClr val="00B0F0"/>
                        </a:solidFill>
                        <a:latin typeface="Cambria Math" charset="0"/>
                        <a:ea typeface="Avenir Book" charset="0"/>
                        <a:cs typeface="Avenir Book" charset="0"/>
                      </a:rPr>
                      <m:t>−</m:t>
                    </m:r>
                    <m:r>
                      <a:rPr lang="en-US" sz="3200" b="0" i="1" smtClean="0">
                        <a:solidFill>
                          <a:srgbClr val="00B0F0"/>
                        </a:solidFill>
                        <a:latin typeface="Cambria Math" charset="0"/>
                        <a:ea typeface="Avenir Book" charset="0"/>
                        <a:cs typeface="Avenir Book" charset="0"/>
                      </a:rPr>
                      <m:t>𝑏</m:t>
                    </m:r>
                    <m:r>
                      <a:rPr lang="en-US" sz="3200" b="0" i="1" smtClean="0">
                        <a:solidFill>
                          <a:srgbClr val="00B0F0"/>
                        </a:solidFill>
                        <a:latin typeface="Cambria Math" charset="0"/>
                        <a:ea typeface="Avenir Book" charset="0"/>
                        <a:cs typeface="Avenir Book" charset="0"/>
                      </a:rPr>
                      <m:t>&gt;0</m:t>
                    </m:r>
                  </m:oMath>
                </a14:m>
                <a:endParaRPr lang="en-US" sz="3200" b="0" dirty="0" smtClean="0">
                  <a:solidFill>
                    <a:srgbClr val="00B0F0"/>
                  </a:solidFill>
                  <a:latin typeface="Avenir Book" charset="0"/>
                  <a:ea typeface="Avenir Book" charset="0"/>
                  <a:cs typeface="Avenir Book" charset="0"/>
                </a:endParaRPr>
              </a:p>
              <a:p>
                <a:r>
                  <a:rPr lang="en-US" sz="3200" dirty="0" smtClean="0">
                    <a:solidFill>
                      <a:srgbClr val="00B0F0"/>
                    </a:solidFill>
                    <a:ea typeface="Avenir Book" charset="0"/>
                    <a:cs typeface="Avenir Book" charset="0"/>
                  </a:rPr>
                  <a:t>-1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i="1">
                            <a:solidFill>
                              <a:srgbClr val="00B0F0"/>
                            </a:solidFill>
                            <a:latin typeface="Cambria Math" charset="0"/>
                            <a:ea typeface="Avenir Book" charset="0"/>
                            <a:cs typeface="Avenir Book" charset="0"/>
                          </a:rPr>
                        </m:ctrlPr>
                      </m:sSupPr>
                      <m:e>
                        <m:r>
                          <a:rPr lang="en-US" sz="3200" i="1">
                            <a:solidFill>
                              <a:srgbClr val="00B0F0"/>
                            </a:solidFill>
                            <a:latin typeface="Cambria Math" charset="0"/>
                            <a:ea typeface="Avenir Book" charset="0"/>
                            <a:cs typeface="Avenir Book" charset="0"/>
                          </a:rPr>
                          <m:t>𝑤</m:t>
                        </m:r>
                      </m:e>
                      <m:sup>
                        <m:r>
                          <a:rPr lang="en-US" sz="3200" i="1">
                            <a:solidFill>
                              <a:srgbClr val="00B0F0"/>
                            </a:solidFill>
                            <a:latin typeface="Cambria Math" charset="0"/>
                            <a:ea typeface="Avenir Book" charset="0"/>
                            <a:cs typeface="Avenir Book" charset="0"/>
                          </a:rPr>
                          <m:t>𝑇</m:t>
                        </m:r>
                      </m:sup>
                    </m:sSup>
                    <m:r>
                      <a:rPr lang="en-US" sz="3200" i="1">
                        <a:solidFill>
                          <a:srgbClr val="00B0F0"/>
                        </a:solidFill>
                        <a:latin typeface="Cambria Math" charset="0"/>
                        <a:ea typeface="Avenir Book" charset="0"/>
                        <a:cs typeface="Avenir Book" charset="0"/>
                      </a:rPr>
                      <m:t>𝑥</m:t>
                    </m:r>
                    <m:r>
                      <a:rPr lang="en-US" sz="3200" i="1">
                        <a:solidFill>
                          <a:srgbClr val="00B0F0"/>
                        </a:solidFill>
                        <a:latin typeface="Cambria Math" charset="0"/>
                        <a:ea typeface="Avenir Book" charset="0"/>
                        <a:cs typeface="Avenir Book" charset="0"/>
                      </a:rPr>
                      <m:t>−</m:t>
                    </m:r>
                    <m:r>
                      <a:rPr lang="en-US" sz="3200" i="1">
                        <a:solidFill>
                          <a:srgbClr val="00B0F0"/>
                        </a:solidFill>
                        <a:latin typeface="Cambria Math" charset="0"/>
                        <a:ea typeface="Avenir Book" charset="0"/>
                        <a:cs typeface="Avenir Book" charset="0"/>
                      </a:rPr>
                      <m:t>𝑏</m:t>
                    </m:r>
                    <m:r>
                      <a:rPr lang="en-US" sz="3200" b="0" i="1" smtClean="0">
                        <a:solidFill>
                          <a:srgbClr val="00B0F0"/>
                        </a:solidFill>
                        <a:latin typeface="Cambria Math" charset="0"/>
                        <a:ea typeface="Avenir Book" charset="0"/>
                        <a:cs typeface="Avenir Book" charset="0"/>
                      </a:rPr>
                      <m:t>&lt;</m:t>
                    </m:r>
                    <m:r>
                      <a:rPr lang="en-US" sz="3200" i="1">
                        <a:solidFill>
                          <a:srgbClr val="00B0F0"/>
                        </a:solidFill>
                        <a:latin typeface="Cambria Math" charset="0"/>
                        <a:ea typeface="Avenir Book" charset="0"/>
                        <a:cs typeface="Avenir Book" charset="0"/>
                      </a:rPr>
                      <m:t>0</m:t>
                    </m:r>
                  </m:oMath>
                </a14:m>
                <a:endParaRPr lang="en-US" sz="3200" dirty="0" smtClean="0">
                  <a:solidFill>
                    <a:srgbClr val="00B0F0"/>
                  </a:solidFill>
                  <a:latin typeface="Avenir Book" charset="0"/>
                  <a:ea typeface="Avenir Book" charset="0"/>
                  <a:cs typeface="Avenir Book" charset="0"/>
                </a:endParaRPr>
              </a:p>
              <a:p>
                <a:r>
                  <a:rPr lang="en-US" sz="3200" dirty="0">
                    <a:latin typeface="Avenir Book" charset="0"/>
                    <a:ea typeface="Avenir Book" charset="0"/>
                    <a:cs typeface="Avenir Book" charset="0"/>
                  </a:rPr>
                  <a:t>	</a:t>
                </a:r>
                <a:endParaRPr lang="en-US" sz="3200" dirty="0" smtClean="0">
                  <a:latin typeface="Avenir Book" charset="0"/>
                  <a:ea typeface="Avenir Book" charset="0"/>
                  <a:cs typeface="Avenir Book" charset="0"/>
                </a:endParaRPr>
              </a:p>
            </p:txBody>
          </p:sp>
        </mc:Choice>
        <mc:Fallback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3660" y="4667083"/>
                <a:ext cx="4492092" cy="1569660"/>
              </a:xfrm>
              <a:prstGeom prst="rect">
                <a:avLst/>
              </a:prstGeom>
              <a:blipFill rotWithShape="0">
                <a:blip r:embed="rId5"/>
                <a:stretch>
                  <a:fillRect l="-3533" t="-58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56313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SVMs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12674" y="3900110"/>
            <a:ext cx="1929318" cy="92528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83445" y="1084439"/>
            <a:ext cx="103376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Avenir Book" charset="0"/>
                <a:ea typeface="Avenir Book" charset="0"/>
                <a:cs typeface="Avenir Book" charset="0"/>
              </a:rPr>
              <a:t>We find the optimal hyperplanes </a:t>
            </a:r>
            <a:r>
              <a:rPr lang="en-US" sz="2800" smtClean="0">
                <a:latin typeface="Avenir Book" charset="0"/>
                <a:ea typeface="Avenir Book" charset="0"/>
                <a:cs typeface="Avenir Book" charset="0"/>
              </a:rPr>
              <a:t>by maximizing the margin</a:t>
            </a:r>
            <a:endParaRPr lang="en-US" sz="2800" dirty="0" smtClean="0"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12674" y="1607659"/>
            <a:ext cx="3814690" cy="107541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83444" y="2844749"/>
            <a:ext cx="1033769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Avenir Book" charset="0"/>
                <a:ea typeface="Avenir Book" charset="0"/>
                <a:cs typeface="Avenir Book" charset="0"/>
              </a:rPr>
              <a:t>But it is easier to minimize this transformed version of distance using quadratic programming.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77848" y="4022171"/>
            <a:ext cx="2798610" cy="54811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941992" y="4181090"/>
            <a:ext cx="8358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smtClean="0">
                <a:latin typeface="Avenir Book" charset="0"/>
                <a:ea typeface="Avenir Book" charset="0"/>
                <a:cs typeface="Avenir Book" charset="0"/>
              </a:rPr>
              <a:t>s.t.</a:t>
            </a:r>
            <a:endParaRPr lang="en-US" sz="2800" dirty="0" smtClean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076297" y="5078815"/>
            <a:ext cx="103376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Avenir Book" charset="0"/>
                <a:ea typeface="Avenir Book" charset="0"/>
                <a:cs typeface="Avenir Book" charset="0"/>
              </a:rPr>
              <a:t>Sometimes the ½ </a:t>
            </a:r>
            <a:r>
              <a:rPr lang="en-US" sz="2800" smtClean="0">
                <a:latin typeface="Avenir Book" charset="0"/>
                <a:ea typeface="Avenir Book" charset="0"/>
                <a:cs typeface="Avenir Book" charset="0"/>
              </a:rPr>
              <a:t>is dropped as it’s a constant.</a:t>
            </a:r>
            <a:endParaRPr lang="en-US" sz="2800" dirty="0" smtClean="0"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673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SVMs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78813" y="1756819"/>
            <a:ext cx="6077749" cy="12155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85456" y="1106210"/>
            <a:ext cx="103376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Avenir Book" charset="0"/>
                <a:ea typeface="Avenir Book" charset="0"/>
                <a:cs typeface="Avenir Book" charset="0"/>
              </a:rPr>
              <a:t>The value of w is learned as a function of alpha.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140061" y="3311067"/>
            <a:ext cx="372536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smtClean="0">
                <a:solidFill>
                  <a:srgbClr val="FF0000"/>
                </a:solidFill>
                <a:latin typeface="Avenir Book" charset="0"/>
                <a:ea typeface="Avenir Book" charset="0"/>
                <a:cs typeface="Avenir Book" charset="0"/>
              </a:rPr>
              <a:t>“Linear Discriminant” Dot Product</a:t>
            </a:r>
          </a:p>
          <a:p>
            <a:r>
              <a:rPr lang="en-US" sz="2400" i="1" dirty="0" smtClean="0">
                <a:solidFill>
                  <a:srgbClr val="FF0000"/>
                </a:solidFill>
                <a:latin typeface="Avenir Book" charset="0"/>
                <a:ea typeface="Avenir Book" charset="0"/>
                <a:cs typeface="Avenir Book" charset="0"/>
              </a:rPr>
              <a:t>Or Sum of the Products </a:t>
            </a:r>
          </a:p>
          <a:p>
            <a:endParaRPr lang="en-US" sz="2400" i="1" dirty="0">
              <a:solidFill>
                <a:srgbClr val="FF0000"/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r>
              <a:rPr lang="en-US" sz="2400" i="1" dirty="0" smtClean="0">
                <a:solidFill>
                  <a:srgbClr val="FF0000"/>
                </a:solidFill>
                <a:latin typeface="Avenir Book" charset="0"/>
                <a:ea typeface="Avenir Book" charset="0"/>
                <a:cs typeface="Avenir Book" charset="0"/>
              </a:rPr>
              <a:t>This is key for modifying the shape of hyperplane.</a:t>
            </a:r>
            <a:endParaRPr lang="en-US" sz="2400" i="1" dirty="0">
              <a:solidFill>
                <a:srgbClr val="FF0000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cxnSp>
        <p:nvCxnSpPr>
          <p:cNvPr id="11" name="Straight Arrow Connector 10"/>
          <p:cNvCxnSpPr>
            <a:stCxn id="9" idx="0"/>
          </p:cNvCxnSpPr>
          <p:nvPr/>
        </p:nvCxnSpPr>
        <p:spPr>
          <a:xfrm flipH="1" flipV="1">
            <a:off x="6966857" y="2590801"/>
            <a:ext cx="3035888" cy="72026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6521268" y="2590800"/>
            <a:ext cx="103529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0195"/>
          <a:stretch/>
        </p:blipFill>
        <p:spPr>
          <a:xfrm>
            <a:off x="3068508" y="4228409"/>
            <a:ext cx="1235587" cy="66908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08132" y="3424782"/>
            <a:ext cx="2207425" cy="764721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2243650" y="3163172"/>
            <a:ext cx="49858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>
                <a:latin typeface="Avenir Book" charset="0"/>
                <a:ea typeface="Avenir Book" charset="0"/>
                <a:cs typeface="Avenir Book" charset="0"/>
              </a:rPr>
              <a:t>Subject to</a:t>
            </a:r>
            <a:endParaRPr lang="en-US" sz="2400" dirty="0" smtClean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243650" y="4936399"/>
            <a:ext cx="49858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Avenir Book" charset="0"/>
                <a:ea typeface="Avenir Book" charset="0"/>
                <a:cs typeface="Avenir Book" charset="0"/>
              </a:rPr>
              <a:t>Alpha is determined through convex optimization</a:t>
            </a:r>
          </a:p>
        </p:txBody>
      </p:sp>
    </p:spTree>
    <p:extLst>
      <p:ext uri="{BB962C8B-B14F-4D97-AF65-F5344CB8AC3E}">
        <p14:creationId xmlns:p14="http://schemas.microsoft.com/office/powerpoint/2010/main" val="450809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SVMs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11485" y="0"/>
            <a:ext cx="7380515" cy="687400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64951" y="274989"/>
            <a:ext cx="424247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Avenir Book" charset="0"/>
                <a:ea typeface="Avenir Book" charset="0"/>
                <a:cs typeface="Avenir Book" charset="0"/>
              </a:rPr>
              <a:t>Honest truth: Most problems don’t have clear margins (e.g. hard margin). Most data have ’soft margins’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78599" y="3056960"/>
            <a:ext cx="478972" cy="65314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64951" y="3056960"/>
            <a:ext cx="4926773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Avenir Book" charset="0"/>
                <a:ea typeface="Avenir Book" charset="0"/>
                <a:cs typeface="Avenir Book" charset="0"/>
              </a:rPr>
              <a:t>Slack variables     are a measure of how far misclassified points and margin violation points are from the correct hyperplane.</a:t>
            </a:r>
          </a:p>
          <a:p>
            <a:endParaRPr lang="en-US" sz="2800" dirty="0">
              <a:latin typeface="Avenir Book" charset="0"/>
              <a:ea typeface="Avenir Book" charset="0"/>
              <a:cs typeface="Avenir Book" charset="0"/>
            </a:endParaRPr>
          </a:p>
          <a:p>
            <a:r>
              <a:rPr lang="en-US" sz="2800" dirty="0" smtClean="0">
                <a:latin typeface="Avenir Book" charset="0"/>
                <a:ea typeface="Avenir Book" charset="0"/>
                <a:cs typeface="Avenir Book" charset="0"/>
              </a:rPr>
              <a:t>“How much error can the model take?”</a:t>
            </a:r>
          </a:p>
        </p:txBody>
      </p:sp>
    </p:spTree>
    <p:extLst>
      <p:ext uri="{BB962C8B-B14F-4D97-AF65-F5344CB8AC3E}">
        <p14:creationId xmlns:p14="http://schemas.microsoft.com/office/powerpoint/2010/main" val="350140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SVMs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11485" y="0"/>
            <a:ext cx="7380515" cy="687400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84174" y="2552028"/>
            <a:ext cx="478972" cy="65314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85456" y="2186103"/>
            <a:ext cx="492677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Avenir Book" charset="0"/>
                <a:ea typeface="Avenir Book" charset="0"/>
                <a:cs typeface="Avenir Book" charset="0"/>
              </a:rPr>
              <a:t>In terms of ||w||, what values do        slack values take on if: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>
                <a:latin typeface="Avenir Book" charset="0"/>
                <a:ea typeface="Avenir Book" charset="0"/>
                <a:cs typeface="Avenir Book" charset="0"/>
              </a:rPr>
              <a:t>margin violation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>
                <a:latin typeface="Avenir Book" charset="0"/>
                <a:ea typeface="Avenir Book" charset="0"/>
                <a:cs typeface="Avenir Book" charset="0"/>
              </a:rPr>
              <a:t>misclassification</a:t>
            </a:r>
          </a:p>
        </p:txBody>
      </p:sp>
    </p:spTree>
    <p:extLst>
      <p:ext uri="{BB962C8B-B14F-4D97-AF65-F5344CB8AC3E}">
        <p14:creationId xmlns:p14="http://schemas.microsoft.com/office/powerpoint/2010/main" val="1130571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Homework #2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1734078"/>
            <a:ext cx="12192000" cy="584775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Homework #2: Agreement</a:t>
            </a:r>
            <a:endParaRPr lang="en-US" sz="3200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6010665"/>
              </p:ext>
            </p:extLst>
          </p:nvPr>
        </p:nvGraphicFramePr>
        <p:xfrm>
          <a:off x="1204333" y="2318853"/>
          <a:ext cx="10103006" cy="370220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05071"/>
                <a:gridCol w="5587793"/>
                <a:gridCol w="1505071"/>
                <a:gridCol w="1505071"/>
              </a:tblGrid>
              <a:tr h="411356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  <a:latin typeface="Avenir Book" charset="0"/>
                          <a:ea typeface="Avenir Book" charset="0"/>
                          <a:cs typeface="Avenir Book" charset="0"/>
                        </a:rPr>
                        <a:t>GEOID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marL="6350" marR="6350" marT="635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  <a:latin typeface="Avenir Book" charset="0"/>
                          <a:ea typeface="Avenir Book" charset="0"/>
                          <a:cs typeface="Avenir Book" charset="0"/>
                        </a:rPr>
                        <a:t>MSA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marL="6350" marR="6350" marT="635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  <a:latin typeface="Avenir Book" charset="0"/>
                          <a:ea typeface="Avenir Book" charset="0"/>
                          <a:cs typeface="Avenir Book" charset="0"/>
                        </a:rPr>
                        <a:t>Cnt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marL="6350" marR="6350" marT="635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  <a:latin typeface="Avenir Book" charset="0"/>
                          <a:ea typeface="Avenir Book" charset="0"/>
                          <a:cs typeface="Avenir Book" charset="0"/>
                        </a:rPr>
                        <a:t>% of Class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marL="6350" marR="6350" marT="6350" marB="0" anchor="b">
                    <a:solidFill>
                      <a:schemeClr val="bg1"/>
                    </a:solidFill>
                  </a:tcPr>
                </a:tc>
              </a:tr>
              <a:tr h="411356">
                <a:tc>
                  <a:txBody>
                    <a:bodyPr/>
                    <a:lstStyle/>
                    <a:p>
                      <a:pPr algn="l" fontAlgn="b"/>
                      <a:r>
                        <a:rPr lang="is-IS" sz="1800" u="none" strike="noStrike">
                          <a:effectLst/>
                          <a:latin typeface="Avenir Book" charset="0"/>
                          <a:ea typeface="Avenir Book" charset="0"/>
                          <a:cs typeface="Avenir Book" charset="0"/>
                        </a:rPr>
                        <a:t>48660</a:t>
                      </a:r>
                      <a:endParaRPr lang="is-IS" sz="1800" b="0" i="0" u="none" strike="noStrike">
                        <a:solidFill>
                          <a:srgbClr val="000000"/>
                        </a:solidFill>
                        <a:effectLst/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marL="6350" marR="6350" marT="635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  <a:latin typeface="Avenir Book" charset="0"/>
                          <a:ea typeface="Avenir Book" charset="0"/>
                          <a:cs typeface="Avenir Book" charset="0"/>
                        </a:rPr>
                        <a:t>Wichita Falls, TX (Metro Area)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marL="6350" marR="6350" marT="635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  <a:latin typeface="Avenir Book" charset="0"/>
                          <a:ea typeface="Avenir Book" charset="0"/>
                          <a:cs typeface="Avenir Book" charset="0"/>
                        </a:rPr>
                        <a:t>15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marL="6350" marR="6350" marT="635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s-IS" sz="1800" u="none" strike="noStrike">
                          <a:effectLst/>
                          <a:latin typeface="Avenir Book" charset="0"/>
                          <a:ea typeface="Avenir Book" charset="0"/>
                          <a:cs typeface="Avenir Book" charset="0"/>
                        </a:rPr>
                        <a:t>63%</a:t>
                      </a:r>
                      <a:endParaRPr lang="is-IS" sz="1800" b="0" i="0" u="none" strike="noStrike">
                        <a:solidFill>
                          <a:srgbClr val="000000"/>
                        </a:solidFill>
                        <a:effectLst/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marL="6350" marR="6350" marT="6350" marB="0" anchor="b">
                    <a:solidFill>
                      <a:schemeClr val="bg1"/>
                    </a:solidFill>
                  </a:tcPr>
                </a:tc>
              </a:tr>
              <a:tr h="411356">
                <a:tc>
                  <a:txBody>
                    <a:bodyPr/>
                    <a:lstStyle/>
                    <a:p>
                      <a:pPr algn="l" fontAlgn="b"/>
                      <a:r>
                        <a:rPr lang="is-IS" sz="1800" u="none" strike="noStrike">
                          <a:effectLst/>
                          <a:latin typeface="Avenir Book" charset="0"/>
                          <a:ea typeface="Avenir Book" charset="0"/>
                          <a:cs typeface="Avenir Book" charset="0"/>
                        </a:rPr>
                        <a:t>27980</a:t>
                      </a:r>
                      <a:endParaRPr lang="is-IS" sz="1800" b="0" i="0" u="none" strike="noStrike">
                        <a:solidFill>
                          <a:srgbClr val="000000"/>
                        </a:solidFill>
                        <a:effectLst/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marL="6350" marR="6350" marT="635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  <a:latin typeface="Avenir Book" charset="0"/>
                          <a:ea typeface="Avenir Book" charset="0"/>
                          <a:cs typeface="Avenir Book" charset="0"/>
                        </a:rPr>
                        <a:t>Kahului-Wailuku, HI (Micro Area)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marL="6350" marR="6350" marT="635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s-IS" sz="1800" u="none" strike="noStrike">
                          <a:effectLst/>
                          <a:latin typeface="Avenir Book" charset="0"/>
                          <a:ea typeface="Avenir Book" charset="0"/>
                          <a:cs typeface="Avenir Book" charset="0"/>
                        </a:rPr>
                        <a:t>12</a:t>
                      </a:r>
                      <a:endParaRPr lang="is-IS" sz="1800" b="0" i="0" u="none" strike="noStrike">
                        <a:solidFill>
                          <a:srgbClr val="000000"/>
                        </a:solidFill>
                        <a:effectLst/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marL="6350" marR="6350" marT="635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  <a:latin typeface="Avenir Book" charset="0"/>
                          <a:ea typeface="Avenir Book" charset="0"/>
                          <a:cs typeface="Avenir Book" charset="0"/>
                        </a:rPr>
                        <a:t>50%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marL="6350" marR="6350" marT="6350" marB="0" anchor="b">
                    <a:solidFill>
                      <a:schemeClr val="bg1"/>
                    </a:solidFill>
                  </a:tcPr>
                </a:tc>
              </a:tr>
              <a:tr h="411356">
                <a:tc>
                  <a:txBody>
                    <a:bodyPr/>
                    <a:lstStyle/>
                    <a:p>
                      <a:pPr algn="l" fontAlgn="b"/>
                      <a:r>
                        <a:rPr lang="is-IS" sz="1800" u="none" strike="noStrike">
                          <a:effectLst/>
                          <a:latin typeface="Avenir Book" charset="0"/>
                          <a:ea typeface="Avenir Book" charset="0"/>
                          <a:cs typeface="Avenir Book" charset="0"/>
                        </a:rPr>
                        <a:t>10780</a:t>
                      </a:r>
                      <a:endParaRPr lang="is-IS" sz="1800" b="0" i="0" u="none" strike="noStrike">
                        <a:solidFill>
                          <a:srgbClr val="000000"/>
                        </a:solidFill>
                        <a:effectLst/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marL="6350" marR="6350" marT="635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  <a:latin typeface="Avenir Book" charset="0"/>
                          <a:ea typeface="Avenir Book" charset="0"/>
                          <a:cs typeface="Avenir Book" charset="0"/>
                        </a:rPr>
                        <a:t>Alexandria, LA (Metro Area)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marL="6350" marR="6350" marT="635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  <a:latin typeface="Avenir Book" charset="0"/>
                          <a:ea typeface="Avenir Book" charset="0"/>
                          <a:cs typeface="Avenir Book" charset="0"/>
                        </a:rPr>
                        <a:t>10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marL="6350" marR="6350" marT="635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s-IS" sz="1800" u="none" strike="noStrike">
                          <a:effectLst/>
                          <a:latin typeface="Avenir Book" charset="0"/>
                          <a:ea typeface="Avenir Book" charset="0"/>
                          <a:cs typeface="Avenir Book" charset="0"/>
                        </a:rPr>
                        <a:t>42%</a:t>
                      </a:r>
                      <a:endParaRPr lang="is-IS" sz="1800" b="0" i="0" u="none" strike="noStrike">
                        <a:solidFill>
                          <a:srgbClr val="000000"/>
                        </a:solidFill>
                        <a:effectLst/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marL="6350" marR="6350" marT="6350" marB="0" anchor="b">
                    <a:solidFill>
                      <a:schemeClr val="bg1"/>
                    </a:solidFill>
                  </a:tcPr>
                </a:tc>
              </a:tr>
              <a:tr h="411356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  <a:latin typeface="Avenir Book" charset="0"/>
                          <a:ea typeface="Avenir Book" charset="0"/>
                          <a:cs typeface="Avenir Book" charset="0"/>
                        </a:rPr>
                        <a:t>35380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marL="6350" marR="6350" marT="635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  <a:latin typeface="Avenir Book" charset="0"/>
                          <a:ea typeface="Avenir Book" charset="0"/>
                          <a:cs typeface="Avenir Book" charset="0"/>
                        </a:rPr>
                        <a:t>New Orleans-Metairie-Kenner, LA (Metro Area)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marL="6350" marR="6350" marT="635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  <a:latin typeface="Avenir Book" charset="0"/>
                          <a:ea typeface="Avenir Book" charset="0"/>
                          <a:cs typeface="Avenir Book" charset="0"/>
                        </a:rPr>
                        <a:t>9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marL="6350" marR="6350" marT="635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800" u="none" strike="noStrike">
                          <a:effectLst/>
                          <a:latin typeface="Avenir Book" charset="0"/>
                          <a:ea typeface="Avenir Book" charset="0"/>
                          <a:cs typeface="Avenir Book" charset="0"/>
                        </a:rPr>
                        <a:t>38%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marL="6350" marR="6350" marT="6350" marB="0" anchor="b">
                    <a:solidFill>
                      <a:schemeClr val="bg1"/>
                    </a:solidFill>
                  </a:tcPr>
                </a:tc>
              </a:tr>
              <a:tr h="411356">
                <a:tc>
                  <a:txBody>
                    <a:bodyPr/>
                    <a:lstStyle/>
                    <a:p>
                      <a:pPr algn="l" fontAlgn="b"/>
                      <a:r>
                        <a:rPr lang="fi-FI" sz="1800" u="none" strike="noStrike">
                          <a:effectLst/>
                          <a:latin typeface="Avenir Book" charset="0"/>
                          <a:ea typeface="Avenir Book" charset="0"/>
                          <a:cs typeface="Avenir Book" charset="0"/>
                        </a:rPr>
                        <a:t>17980</a:t>
                      </a:r>
                      <a:endParaRPr lang="fi-FI" sz="1800" b="0" i="0" u="none" strike="noStrike">
                        <a:solidFill>
                          <a:srgbClr val="000000"/>
                        </a:solidFill>
                        <a:effectLst/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marL="6350" marR="6350" marT="635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  <a:latin typeface="Avenir Book" charset="0"/>
                          <a:ea typeface="Avenir Book" charset="0"/>
                          <a:cs typeface="Avenir Book" charset="0"/>
                        </a:rPr>
                        <a:t>Columbus, GA-AL (Metro Area)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marL="6350" marR="6350" marT="635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  <a:latin typeface="Avenir Book" charset="0"/>
                          <a:ea typeface="Avenir Book" charset="0"/>
                          <a:cs typeface="Avenir Book" charset="0"/>
                        </a:rPr>
                        <a:t>8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marL="6350" marR="6350" marT="635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800" u="none" strike="noStrike">
                          <a:effectLst/>
                          <a:latin typeface="Avenir Book" charset="0"/>
                          <a:ea typeface="Avenir Book" charset="0"/>
                          <a:cs typeface="Avenir Book" charset="0"/>
                        </a:rPr>
                        <a:t>33%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marL="6350" marR="6350" marT="6350" marB="0" anchor="b">
                    <a:solidFill>
                      <a:schemeClr val="bg1"/>
                    </a:solidFill>
                  </a:tcPr>
                </a:tc>
              </a:tr>
              <a:tr h="411356">
                <a:tc>
                  <a:txBody>
                    <a:bodyPr/>
                    <a:lstStyle/>
                    <a:p>
                      <a:pPr algn="l" fontAlgn="b"/>
                      <a:r>
                        <a:rPr lang="is-IS" sz="1800" u="none" strike="noStrike">
                          <a:effectLst/>
                          <a:latin typeface="Avenir Book" charset="0"/>
                          <a:ea typeface="Avenir Book" charset="0"/>
                          <a:cs typeface="Avenir Book" charset="0"/>
                        </a:rPr>
                        <a:t>19100</a:t>
                      </a:r>
                      <a:endParaRPr lang="is-IS" sz="1800" b="0" i="0" u="none" strike="noStrike">
                        <a:solidFill>
                          <a:srgbClr val="000000"/>
                        </a:solidFill>
                        <a:effectLst/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marL="6350" marR="6350" marT="635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  <a:latin typeface="Avenir Book" charset="0"/>
                          <a:ea typeface="Avenir Book" charset="0"/>
                          <a:cs typeface="Avenir Book" charset="0"/>
                        </a:rPr>
                        <a:t>Dallas-Fort Worth-Arlington, TX (Metro Area)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marL="6350" marR="6350" marT="635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  <a:latin typeface="Avenir Book" charset="0"/>
                          <a:ea typeface="Avenir Book" charset="0"/>
                          <a:cs typeface="Avenir Book" charset="0"/>
                        </a:rPr>
                        <a:t>8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marL="6350" marR="6350" marT="635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800" u="none" strike="noStrike">
                          <a:effectLst/>
                          <a:latin typeface="Avenir Book" charset="0"/>
                          <a:ea typeface="Avenir Book" charset="0"/>
                          <a:cs typeface="Avenir Book" charset="0"/>
                        </a:rPr>
                        <a:t>33%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marL="6350" marR="6350" marT="6350" marB="0" anchor="b">
                    <a:solidFill>
                      <a:schemeClr val="bg1"/>
                    </a:solidFill>
                  </a:tcPr>
                </a:tc>
              </a:tr>
              <a:tr h="411356">
                <a:tc>
                  <a:txBody>
                    <a:bodyPr/>
                    <a:lstStyle/>
                    <a:p>
                      <a:pPr algn="l" fontAlgn="b"/>
                      <a:r>
                        <a:rPr lang="nl-NL" sz="1800" u="none" strike="noStrike">
                          <a:effectLst/>
                          <a:latin typeface="Avenir Book" charset="0"/>
                          <a:ea typeface="Avenir Book" charset="0"/>
                          <a:cs typeface="Avenir Book" charset="0"/>
                        </a:rPr>
                        <a:t>29860</a:t>
                      </a:r>
                      <a:endParaRPr lang="nl-NL" sz="1800" b="0" i="0" u="none" strike="noStrike">
                        <a:solidFill>
                          <a:srgbClr val="000000"/>
                        </a:solidFill>
                        <a:effectLst/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marL="6350" marR="6350" marT="635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  <a:latin typeface="Avenir Book" charset="0"/>
                          <a:ea typeface="Avenir Book" charset="0"/>
                          <a:cs typeface="Avenir Book" charset="0"/>
                        </a:rPr>
                        <a:t>Laurel, MS (Micro Area)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marL="6350" marR="6350" marT="635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  <a:latin typeface="Avenir Book" charset="0"/>
                          <a:ea typeface="Avenir Book" charset="0"/>
                          <a:cs typeface="Avenir Book" charset="0"/>
                        </a:rPr>
                        <a:t>8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marL="6350" marR="6350" marT="635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800" u="none" strike="noStrike">
                          <a:effectLst/>
                          <a:latin typeface="Avenir Book" charset="0"/>
                          <a:ea typeface="Avenir Book" charset="0"/>
                          <a:cs typeface="Avenir Book" charset="0"/>
                        </a:rPr>
                        <a:t>33%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marL="6350" marR="6350" marT="6350" marB="0" anchor="b">
                    <a:solidFill>
                      <a:schemeClr val="bg1"/>
                    </a:solidFill>
                  </a:tcPr>
                </a:tc>
              </a:tr>
              <a:tr h="411356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  <a:latin typeface="Avenir Book" charset="0"/>
                          <a:ea typeface="Avenir Book" charset="0"/>
                          <a:cs typeface="Avenir Book" charset="0"/>
                        </a:rPr>
                        <a:t>46980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marL="6350" marR="6350" marT="635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  <a:latin typeface="Avenir Book" charset="0"/>
                          <a:ea typeface="Avenir Book" charset="0"/>
                          <a:cs typeface="Avenir Book" charset="0"/>
                        </a:rPr>
                        <a:t>Vicksburg, MS (Micro Area)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marL="6350" marR="6350" marT="635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  <a:latin typeface="Avenir Book" charset="0"/>
                          <a:ea typeface="Avenir Book" charset="0"/>
                          <a:cs typeface="Avenir Book" charset="0"/>
                        </a:rPr>
                        <a:t>8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marL="6350" marR="6350" marT="635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800" u="none" strike="noStrike" dirty="0">
                          <a:effectLst/>
                          <a:latin typeface="Avenir Book" charset="0"/>
                          <a:ea typeface="Avenir Book" charset="0"/>
                          <a:cs typeface="Avenir Book" charset="0"/>
                        </a:rPr>
                        <a:t>33%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marL="6350" marR="6350" marT="6350" marB="0" anchor="b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800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SVMs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11485" y="0"/>
            <a:ext cx="7380515" cy="687400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84174" y="2552028"/>
            <a:ext cx="478972" cy="65314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85456" y="2186103"/>
            <a:ext cx="492677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Avenir Book" charset="0"/>
                <a:ea typeface="Avenir Book" charset="0"/>
                <a:cs typeface="Avenir Book" charset="0"/>
              </a:rPr>
              <a:t>In terms of ||w||, what values do        slack values take on if: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>
                <a:latin typeface="Avenir Book" charset="0"/>
                <a:ea typeface="Avenir Book" charset="0"/>
                <a:cs typeface="Avenir Book" charset="0"/>
              </a:rPr>
              <a:t>margin violation</a:t>
            </a:r>
          </a:p>
          <a:p>
            <a:pPr marL="457200" indent="-457200">
              <a:buFont typeface="Arial" charset="0"/>
              <a:buChar char="•"/>
            </a:pPr>
            <a:endParaRPr lang="en-US" sz="2800" dirty="0">
              <a:latin typeface="Avenir Book" charset="0"/>
              <a:ea typeface="Avenir Book" charset="0"/>
              <a:cs typeface="Avenir Book" charset="0"/>
            </a:endParaRPr>
          </a:p>
          <a:p>
            <a:pPr marL="457200" indent="-457200">
              <a:buFont typeface="Arial" charset="0"/>
              <a:buChar char="•"/>
            </a:pPr>
            <a:endParaRPr lang="en-US" sz="2800" dirty="0" smtClean="0">
              <a:latin typeface="Avenir Book" charset="0"/>
              <a:ea typeface="Avenir Book" charset="0"/>
              <a:cs typeface="Avenir Book" charset="0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>
                <a:latin typeface="Avenir Book" charset="0"/>
                <a:ea typeface="Avenir Book" charset="0"/>
                <a:cs typeface="Avenir Book" charset="0"/>
              </a:rPr>
              <a:t>misclassification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42027" y="3524931"/>
            <a:ext cx="2512888" cy="80758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27198" y="4934124"/>
            <a:ext cx="1523582" cy="737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548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SVMs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11485" y="0"/>
            <a:ext cx="7380515" cy="687400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22368" y="2403128"/>
            <a:ext cx="4046534" cy="149599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38597" y="587246"/>
            <a:ext cx="504780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Avenir Book" charset="0"/>
                <a:ea typeface="Avenir Book" charset="0"/>
                <a:cs typeface="Avenir Book" charset="0"/>
              </a:rPr>
              <a:t>Slack variables enter into the optimization equation as part of a cost “penalty” – also known as regularization.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93025" y="3899119"/>
            <a:ext cx="504780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Avenir Book" charset="0"/>
                <a:ea typeface="Avenir Book" charset="0"/>
                <a:cs typeface="Avenir Book" charset="0"/>
              </a:rPr>
              <a:t>C is a </a:t>
            </a:r>
            <a:r>
              <a:rPr lang="en-US" sz="2800" dirty="0" err="1" smtClean="0">
                <a:latin typeface="Avenir Book" charset="0"/>
                <a:ea typeface="Avenir Book" charset="0"/>
                <a:cs typeface="Avenir Book" charset="0"/>
              </a:rPr>
              <a:t>hyperparameter</a:t>
            </a:r>
            <a:r>
              <a:rPr lang="en-US" sz="2800" dirty="0" smtClean="0">
                <a:latin typeface="Avenir Book" charset="0"/>
                <a:ea typeface="Avenir Book" charset="0"/>
                <a:cs typeface="Avenir Book" charset="0"/>
              </a:rPr>
              <a:t> used to tune how much ”slack” is given when determining the margin.</a:t>
            </a:r>
          </a:p>
        </p:txBody>
      </p:sp>
    </p:spTree>
    <p:extLst>
      <p:ext uri="{BB962C8B-B14F-4D97-AF65-F5344CB8AC3E}">
        <p14:creationId xmlns:p14="http://schemas.microsoft.com/office/powerpoint/2010/main" val="1594337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SVMs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11485" y="0"/>
            <a:ext cx="7380515" cy="687400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21733" y="1879908"/>
            <a:ext cx="504780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Avenir Book" charset="0"/>
                <a:ea typeface="Avenir Book" charset="0"/>
                <a:cs typeface="Avenir Book" charset="0"/>
              </a:rPr>
              <a:t>How is C determined?</a:t>
            </a:r>
          </a:p>
          <a:p>
            <a:endParaRPr lang="en-US" sz="2800" dirty="0">
              <a:latin typeface="Avenir Book" charset="0"/>
              <a:ea typeface="Avenir Book" charset="0"/>
              <a:cs typeface="Avenir Book" charset="0"/>
            </a:endParaRPr>
          </a:p>
          <a:p>
            <a:r>
              <a:rPr lang="en-US" sz="2800" dirty="0" smtClean="0">
                <a:latin typeface="Avenir Book" charset="0"/>
                <a:ea typeface="Avenir Book" charset="0"/>
                <a:cs typeface="Avenir Book" charset="0"/>
              </a:rPr>
              <a:t>What does C mean if it’s large? </a:t>
            </a:r>
          </a:p>
        </p:txBody>
      </p:sp>
    </p:spTree>
    <p:extLst>
      <p:ext uri="{BB962C8B-B14F-4D97-AF65-F5344CB8AC3E}">
        <p14:creationId xmlns:p14="http://schemas.microsoft.com/office/powerpoint/2010/main" val="1588620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SVMs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095" y="2117558"/>
            <a:ext cx="12094905" cy="319171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222931" y="1212388"/>
            <a:ext cx="103376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Avenir Book" charset="0"/>
                <a:ea typeface="Avenir Book" charset="0"/>
                <a:cs typeface="Avenir Book" charset="0"/>
              </a:rPr>
              <a:t>These </a:t>
            </a:r>
            <a:r>
              <a:rPr lang="en-US" sz="2800" smtClean="0">
                <a:latin typeface="Avenir Book" charset="0"/>
                <a:ea typeface="Avenir Book" charset="0"/>
                <a:cs typeface="Avenir Book" charset="0"/>
              </a:rPr>
              <a:t>problems cannot be solved using linear models.</a:t>
            </a:r>
            <a:endParaRPr lang="en-US" sz="2800" dirty="0" smtClean="0"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6806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SVMs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28460" y="2535311"/>
            <a:ext cx="6414170" cy="158063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44501" y="5110374"/>
            <a:ext cx="3605770" cy="63834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87351" y="4183122"/>
            <a:ext cx="3702810" cy="820820"/>
          </a:xfrm>
          <a:prstGeom prst="rect">
            <a:avLst/>
          </a:prstGeom>
        </p:spPr>
      </p:pic>
      <p:sp>
        <p:nvSpPr>
          <p:cNvPr id="7" name="Right Bracket 6"/>
          <p:cNvSpPr/>
          <p:nvPr/>
        </p:nvSpPr>
        <p:spPr>
          <a:xfrm rot="5400000">
            <a:off x="7434474" y="3099572"/>
            <a:ext cx="134353" cy="994687"/>
          </a:xfrm>
          <a:prstGeom prst="rightBracket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Elbow Connector 8"/>
          <p:cNvCxnSpPr>
            <a:stCxn id="7" idx="2"/>
            <a:endCxn id="5" idx="1"/>
          </p:cNvCxnSpPr>
          <p:nvPr/>
        </p:nvCxnSpPr>
        <p:spPr>
          <a:xfrm rot="16200000" flipH="1" flipV="1">
            <a:off x="6979781" y="4071662"/>
            <a:ext cx="929440" cy="114299"/>
          </a:xfrm>
          <a:prstGeom prst="bentConnector4">
            <a:avLst>
              <a:gd name="adj1" fmla="val 44476"/>
              <a:gd name="adj2" fmla="val 300002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/>
          <p:cNvCxnSpPr>
            <a:stCxn id="7" idx="2"/>
            <a:endCxn id="4" idx="1"/>
          </p:cNvCxnSpPr>
          <p:nvPr/>
        </p:nvCxnSpPr>
        <p:spPr>
          <a:xfrm rot="16200000" flipH="1" flipV="1">
            <a:off x="6590349" y="4518243"/>
            <a:ext cx="1765453" cy="57149"/>
          </a:xfrm>
          <a:prstGeom prst="bentConnector4">
            <a:avLst>
              <a:gd name="adj1" fmla="val 23415"/>
              <a:gd name="adj2" fmla="val 584220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1048759" y="818036"/>
            <a:ext cx="1033769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Avenir Book" charset="0"/>
                <a:ea typeface="Avenir Book" charset="0"/>
                <a:cs typeface="Avenir Book" charset="0"/>
              </a:rPr>
              <a:t>The linear dot product can be swapped out for other non-linear relationships to take advantage of curvature and transformations in multiple dimensions. </a:t>
            </a:r>
          </a:p>
        </p:txBody>
      </p:sp>
    </p:spTree>
    <p:extLst>
      <p:ext uri="{BB962C8B-B14F-4D97-AF65-F5344CB8AC3E}">
        <p14:creationId xmlns:p14="http://schemas.microsoft.com/office/powerpoint/2010/main" val="1497544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SVMs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026988" y="2690379"/>
            <a:ext cx="103376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latin typeface="Avenir Book" charset="0"/>
                <a:ea typeface="Avenir Book" charset="0"/>
                <a:cs typeface="Avenir Book" charset="0"/>
              </a:rPr>
              <a:t>Video!</a:t>
            </a:r>
          </a:p>
          <a:p>
            <a:pPr algn="ctr"/>
            <a:r>
              <a:rPr lang="en-US" sz="2800" dirty="0">
                <a:latin typeface="Avenir Book" charset="0"/>
                <a:ea typeface="Avenir Book" charset="0"/>
                <a:cs typeface="Avenir Book" charset="0"/>
                <a:hlinkClick r:id="rId3"/>
              </a:rPr>
              <a:t>https://</a:t>
            </a:r>
            <a:r>
              <a:rPr lang="en-US" sz="2800" dirty="0" smtClean="0">
                <a:latin typeface="Avenir Book" charset="0"/>
                <a:ea typeface="Avenir Book" charset="0"/>
                <a:cs typeface="Avenir Book" charset="0"/>
                <a:hlinkClick r:id="rId3"/>
              </a:rPr>
              <a:t>www.youtube.com/watch?v=3liCbRZPrZA</a:t>
            </a:r>
            <a:r>
              <a:rPr lang="en-US" sz="2800" dirty="0" smtClean="0">
                <a:latin typeface="Avenir Book" charset="0"/>
                <a:ea typeface="Avenir Book" charset="0"/>
                <a:cs typeface="Avenir Book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10933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SVMs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200865" y="840968"/>
            <a:ext cx="10082464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6327775" algn="l"/>
              </a:tabLst>
            </a:pPr>
            <a:r>
              <a:rPr lang="en-US" sz="3600" dirty="0" smtClean="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The Good, </a:t>
            </a:r>
            <a:r>
              <a:rPr lang="en-US" sz="3600" dirty="0" smtClean="0">
                <a:solidFill>
                  <a:srgbClr val="FF0000"/>
                </a:solidFill>
                <a:latin typeface="Avenir Book" charset="0"/>
                <a:ea typeface="Avenir Book" charset="0"/>
                <a:cs typeface="Avenir Book" charset="0"/>
              </a:rPr>
              <a:t>The Bad </a:t>
            </a:r>
            <a:r>
              <a:rPr lang="en-US" sz="3600" dirty="0" smtClean="0">
                <a:solidFill>
                  <a:schemeClr val="bg1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and</a:t>
            </a:r>
            <a:r>
              <a:rPr lang="en-US" sz="3600" dirty="0" smtClean="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3600" dirty="0" smtClean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The Ugly</a:t>
            </a:r>
            <a:endParaRPr lang="en-US" sz="2800" dirty="0">
              <a:solidFill>
                <a:srgbClr val="C00000"/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342900" indent="-342900">
              <a:buFont typeface="Arial" charset="0"/>
              <a:buChar char="•"/>
            </a:pPr>
            <a:endParaRPr lang="en-US" sz="2800" dirty="0" smtClean="0">
              <a:latin typeface="Avenir Book" charset="0"/>
              <a:ea typeface="Avenir Book" charset="0"/>
              <a:cs typeface="Avenir Book" charset="0"/>
            </a:endParaRPr>
          </a:p>
          <a:p>
            <a:pPr marL="342900" indent="-342900">
              <a:buFont typeface="Arial" charset="0"/>
              <a:buChar char="•"/>
            </a:pPr>
            <a:endParaRPr lang="en-US" sz="2800" dirty="0" smtClean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87829" y="1595020"/>
            <a:ext cx="3831771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Good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Very strong at handling non-linear problems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Great for problems without a simple explanation (e.g. images classification, text classification, genetics, health research)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Not sensitive to multicollinearity issues</a:t>
            </a:r>
          </a:p>
        </p:txBody>
      </p:sp>
      <p:sp>
        <p:nvSpPr>
          <p:cNvPr id="4" name="Rectangle 3"/>
          <p:cNvSpPr/>
          <p:nvPr/>
        </p:nvSpPr>
        <p:spPr>
          <a:xfrm>
            <a:off x="4419600" y="1595020"/>
            <a:ext cx="3614057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  <a:latin typeface="Avenir Book" charset="0"/>
                <a:ea typeface="Avenir Book" charset="0"/>
                <a:cs typeface="Avenir Book" charset="0"/>
              </a:rPr>
              <a:t>Bad</a:t>
            </a:r>
            <a:endParaRPr lang="en-US" sz="2400" dirty="0">
              <a:solidFill>
                <a:srgbClr val="FF0000"/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>
                <a:solidFill>
                  <a:srgbClr val="FF0000"/>
                </a:solidFill>
                <a:latin typeface="Avenir Book" charset="0"/>
                <a:ea typeface="Avenir Book" charset="0"/>
                <a:cs typeface="Avenir Book" charset="0"/>
              </a:rPr>
              <a:t>Takes a long time to train in high dimensional space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>
                <a:solidFill>
                  <a:srgbClr val="FF0000"/>
                </a:solidFill>
                <a:latin typeface="Avenir Book" charset="0"/>
                <a:ea typeface="Avenir Book" charset="0"/>
                <a:cs typeface="Avenir Book" charset="0"/>
              </a:rPr>
              <a:t>Simple explanation is not possible as problem is formulated as a geometric one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>
                <a:solidFill>
                  <a:srgbClr val="FF0000"/>
                </a:solidFill>
                <a:latin typeface="Avenir Book" charset="0"/>
                <a:ea typeface="Avenir Book" charset="0"/>
                <a:cs typeface="Avenir Book" charset="0"/>
              </a:rPr>
              <a:t>Deriving probabilities may at times require fancy footwork</a:t>
            </a:r>
          </a:p>
        </p:txBody>
      </p:sp>
      <p:sp>
        <p:nvSpPr>
          <p:cNvPr id="6" name="Rectangle 5"/>
          <p:cNvSpPr/>
          <p:nvPr/>
        </p:nvSpPr>
        <p:spPr>
          <a:xfrm>
            <a:off x="8251371" y="1595020"/>
            <a:ext cx="361405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Ugly</a:t>
            </a:r>
            <a:endParaRPr lang="en-US" sz="2400" dirty="0">
              <a:solidFill>
                <a:srgbClr val="C00000"/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None unless the technique is misused.</a:t>
            </a:r>
          </a:p>
        </p:txBody>
      </p:sp>
    </p:spTree>
    <p:extLst>
      <p:ext uri="{BB962C8B-B14F-4D97-AF65-F5344CB8AC3E}">
        <p14:creationId xmlns:p14="http://schemas.microsoft.com/office/powerpoint/2010/main" val="386816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SVMs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200865" y="840968"/>
            <a:ext cx="100824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6327775" algn="l"/>
              </a:tabLst>
            </a:pPr>
            <a:r>
              <a:rPr lang="en-US" sz="3600" dirty="0" smtClean="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Common uses</a:t>
            </a:r>
            <a:endParaRPr lang="en-US" sz="2800" dirty="0" smtClean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12028" y="1487299"/>
            <a:ext cx="11479972" cy="56938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Pattern recognition in images: 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Image recognition and retrieval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Facial expression recognition</a:t>
            </a:r>
          </a:p>
          <a:p>
            <a:pPr marL="800100" lvl="1" indent="-342900">
              <a:buFont typeface="Arial" charset="0"/>
              <a:buChar char="•"/>
            </a:pPr>
            <a:endParaRPr lang="en-US" sz="2800" dirty="0" smtClean="0">
              <a:solidFill>
                <a:schemeClr val="bg1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Biology: 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Gene expression in high dimensional spaces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Detecting protein folds</a:t>
            </a:r>
          </a:p>
          <a:p>
            <a:pPr marL="800100" lvl="1" indent="-342900">
              <a:buFont typeface="Arial" charset="0"/>
              <a:buChar char="•"/>
            </a:pPr>
            <a:endParaRPr lang="en-US" sz="2800" dirty="0" smtClean="0">
              <a:solidFill>
                <a:schemeClr val="bg1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Text: 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Classification of topics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Personalized content for e-learning and social media</a:t>
            </a:r>
          </a:p>
          <a:p>
            <a:pPr marL="342900" indent="-342900">
              <a:buFont typeface="Arial" charset="0"/>
              <a:buChar char="•"/>
            </a:pPr>
            <a:endParaRPr lang="en-US" sz="2800" dirty="0" smtClean="0">
              <a:solidFill>
                <a:schemeClr val="bg1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342900" indent="-342900">
              <a:buFont typeface="Arial" charset="0"/>
              <a:buChar char="•"/>
            </a:pPr>
            <a:endParaRPr lang="en-US" sz="2800" dirty="0" smtClean="0">
              <a:solidFill>
                <a:schemeClr val="bg1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8880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SVMs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87208" y="3562397"/>
            <a:ext cx="1008246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6327775" algn="l"/>
              </a:tabLst>
            </a:pPr>
            <a:r>
              <a:rPr lang="en-US" sz="4400" dirty="0" smtClean="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&lt;</a:t>
            </a:r>
            <a:r>
              <a:rPr lang="en-US" sz="4400" smtClean="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Code Time/&gt;</a:t>
            </a:r>
            <a:endParaRPr lang="en-US" sz="3600" dirty="0" smtClean="0"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7830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774482"/>
            <a:ext cx="3028950" cy="70788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Roadmap</a:t>
            </a:r>
            <a:endParaRPr lang="en-US" sz="2800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60282" y="1886823"/>
            <a:ext cx="9226768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charset="0"/>
              <a:buChar char="•"/>
            </a:pPr>
            <a:r>
              <a:rPr lang="en-US" sz="3600" dirty="0" smtClean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Homework #2</a:t>
            </a:r>
            <a:endParaRPr lang="en-US" sz="3600" dirty="0">
              <a:solidFill>
                <a:schemeClr val="bg1">
                  <a:lumMod val="6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571500" indent="-571500">
              <a:buFont typeface="Arial" charset="0"/>
              <a:buChar char="•"/>
            </a:pPr>
            <a:r>
              <a:rPr lang="en-US" sz="3600" dirty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Pause to think about applying types of data analytics</a:t>
            </a:r>
            <a:endParaRPr lang="en-US" sz="3600" dirty="0">
              <a:solidFill>
                <a:schemeClr val="bg1">
                  <a:lumMod val="6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571500" indent="-571500">
              <a:buFont typeface="Arial" charset="0"/>
              <a:buChar char="•"/>
            </a:pPr>
            <a:r>
              <a:rPr lang="en-US" sz="3600" dirty="0" smtClean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Logistic Regression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600" dirty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&lt;break</a:t>
            </a:r>
            <a:r>
              <a:rPr lang="en-US" sz="3600" dirty="0" smtClean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&gt;</a:t>
            </a:r>
            <a:endParaRPr lang="en-US" sz="3600" dirty="0" smtClean="0">
              <a:solidFill>
                <a:schemeClr val="bg1">
                  <a:lumMod val="6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571500" indent="-571500">
              <a:buFont typeface="Arial" charset="0"/>
              <a:buChar char="•"/>
            </a:pPr>
            <a:r>
              <a:rPr lang="en-US" sz="3600" dirty="0" smtClean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Support Vector Machines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600" dirty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Neural Networks (if we have time</a:t>
            </a:r>
            <a:r>
              <a:rPr lang="en-US" sz="3600" dirty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)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600" dirty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Homework assignment</a:t>
            </a:r>
          </a:p>
          <a:p>
            <a:pPr marL="571500" indent="-571500">
              <a:buFont typeface="Arial" charset="0"/>
              <a:buChar char="•"/>
            </a:pPr>
            <a:endParaRPr lang="en-US" sz="3600" dirty="0" smtClean="0">
              <a:solidFill>
                <a:schemeClr val="bg1">
                  <a:lumMod val="6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F4109-7BBC-ED48-834E-F2794D8279DA}" type="slidenum">
              <a:rPr lang="en-US" smtClean="0"/>
              <a:t>59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85753" y="6354246"/>
            <a:ext cx="54026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Intro to Data Science for Public Policy</a:t>
            </a:r>
            <a:r>
              <a:rPr lang="en-US" smtClean="0">
                <a:solidFill>
                  <a:schemeClr val="bg1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, Spring 2017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5486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482616" y="2602441"/>
            <a:ext cx="922676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charset="0"/>
              <a:buChar char="•"/>
            </a:pPr>
            <a:r>
              <a:rPr lang="en-US" sz="3600" dirty="0" smtClean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Focus on the technique of dividing data and scoring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600" dirty="0" smtClean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Develop skill in testing models at scale </a:t>
            </a:r>
            <a:endParaRPr lang="en-US" sz="3600" dirty="0" smtClean="0">
              <a:solidFill>
                <a:schemeClr val="bg1">
                  <a:lumMod val="6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F4109-7BBC-ED48-834E-F2794D8279DA}" type="slidenum">
              <a:rPr lang="en-US" smtClean="0"/>
              <a:t>6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85753" y="6354246"/>
            <a:ext cx="1624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Homework #2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1734078"/>
            <a:ext cx="12192000" cy="584775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Homework #2: Why Did We Do This?</a:t>
            </a:r>
            <a:endParaRPr lang="en-US" sz="3200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5706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ANNs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0" y="0"/>
            <a:ext cx="12192000" cy="773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430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ANNs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527049"/>
            <a:ext cx="12099929" cy="5460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358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ANNs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061856" y="-277823"/>
            <a:ext cx="8845630" cy="11816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727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ANNs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5456" y="1629229"/>
            <a:ext cx="11150163" cy="361768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257796" y="921343"/>
            <a:ext cx="200888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y</a:t>
            </a:r>
            <a:r>
              <a:rPr lang="en-US" sz="4000" smtClean="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4000" dirty="0" smtClean="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= f(x1)</a:t>
            </a:r>
            <a:endParaRPr lang="en-US" sz="4000" dirty="0">
              <a:solidFill>
                <a:srgbClr val="00B0F0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66679" y="5431581"/>
            <a:ext cx="597304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hidden layer = controls non-linearity</a:t>
            </a:r>
          </a:p>
          <a:p>
            <a:r>
              <a:rPr lang="en-US" sz="2800" dirty="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e</a:t>
            </a:r>
            <a:r>
              <a:rPr lang="en-US" sz="2800" dirty="0" smtClean="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ach node </a:t>
            </a:r>
            <a:endParaRPr lang="en-US" sz="2800" dirty="0">
              <a:solidFill>
                <a:srgbClr val="00B0F0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52690" y="3977319"/>
            <a:ext cx="10102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input</a:t>
            </a:r>
            <a:endParaRPr lang="en-US" sz="2800" dirty="0">
              <a:solidFill>
                <a:srgbClr val="00B0F0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873433" y="3952122"/>
            <a:ext cx="12554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output</a:t>
            </a:r>
            <a:endParaRPr lang="en-US" sz="2800" dirty="0">
              <a:solidFill>
                <a:srgbClr val="00B0F0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101005" y="1378053"/>
            <a:ext cx="17667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intercepts</a:t>
            </a:r>
            <a:endParaRPr lang="en-US" sz="2800" dirty="0">
              <a:solidFill>
                <a:srgbClr val="00B0F0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8015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ANNs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0356" y="2208545"/>
            <a:ext cx="11931644" cy="336494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889482" y="1338040"/>
            <a:ext cx="69781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y</a:t>
            </a:r>
            <a:r>
              <a:rPr lang="en-US" sz="3600" dirty="0" smtClean="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 = f(x1, x2, x3, x4, x5, x6, x7, x8)</a:t>
            </a:r>
            <a:endParaRPr lang="en-US" sz="3600" dirty="0">
              <a:solidFill>
                <a:srgbClr val="00B0F0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1854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ANNs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642860" y="2714138"/>
            <a:ext cx="75243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Artificial Neural Networks are the basis of “Deep Learning”. </a:t>
            </a:r>
            <a:endParaRPr lang="en-US" sz="3600" dirty="0" smtClean="0">
              <a:solidFill>
                <a:schemeClr val="bg1">
                  <a:lumMod val="6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4591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SVMs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200865" y="840968"/>
            <a:ext cx="10082464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6327775" algn="l"/>
              </a:tabLst>
            </a:pPr>
            <a:r>
              <a:rPr lang="en-US" sz="3600" dirty="0" smtClean="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The Good, </a:t>
            </a:r>
            <a:r>
              <a:rPr lang="en-US" sz="3600" dirty="0" smtClean="0">
                <a:solidFill>
                  <a:srgbClr val="FF0000"/>
                </a:solidFill>
                <a:latin typeface="Avenir Book" charset="0"/>
                <a:ea typeface="Avenir Book" charset="0"/>
                <a:cs typeface="Avenir Book" charset="0"/>
              </a:rPr>
              <a:t>The Bad </a:t>
            </a:r>
            <a:r>
              <a:rPr lang="en-US" sz="3600" dirty="0" smtClean="0">
                <a:solidFill>
                  <a:schemeClr val="bg1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and</a:t>
            </a:r>
            <a:r>
              <a:rPr lang="en-US" sz="3600" dirty="0" smtClean="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3600" dirty="0" smtClean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The Ugly</a:t>
            </a:r>
            <a:endParaRPr lang="en-US" sz="2800" dirty="0">
              <a:solidFill>
                <a:srgbClr val="C00000"/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342900" indent="-342900">
              <a:buFont typeface="Arial" charset="0"/>
              <a:buChar char="•"/>
            </a:pPr>
            <a:endParaRPr lang="en-US" sz="2800" dirty="0" smtClean="0">
              <a:latin typeface="Avenir Book" charset="0"/>
              <a:ea typeface="Avenir Book" charset="0"/>
              <a:cs typeface="Avenir Book" charset="0"/>
            </a:endParaRPr>
          </a:p>
          <a:p>
            <a:pPr marL="342900" indent="-342900">
              <a:buFont typeface="Arial" charset="0"/>
              <a:buChar char="•"/>
            </a:pPr>
            <a:endParaRPr lang="en-US" sz="2800" dirty="0" smtClean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87829" y="1595020"/>
            <a:ext cx="3831771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Good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Handles large number of features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Captures non-linear relationships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Strong performer with missing values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Used to learn complex patterns</a:t>
            </a:r>
          </a:p>
        </p:txBody>
      </p:sp>
      <p:sp>
        <p:nvSpPr>
          <p:cNvPr id="4" name="Rectangle 3"/>
          <p:cNvSpPr/>
          <p:nvPr/>
        </p:nvSpPr>
        <p:spPr>
          <a:xfrm>
            <a:off x="4419600" y="1595020"/>
            <a:ext cx="3614057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  <a:latin typeface="Avenir Book" charset="0"/>
                <a:ea typeface="Avenir Book" charset="0"/>
                <a:cs typeface="Avenir Book" charset="0"/>
              </a:rPr>
              <a:t>Bad</a:t>
            </a:r>
            <a:endParaRPr lang="en-US" sz="2400" dirty="0">
              <a:solidFill>
                <a:srgbClr val="FF0000"/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>
                <a:solidFill>
                  <a:srgbClr val="FF0000"/>
                </a:solidFill>
                <a:latin typeface="Avenir Book" charset="0"/>
                <a:ea typeface="Avenir Book" charset="0"/>
                <a:cs typeface="Avenir Book" charset="0"/>
              </a:rPr>
              <a:t>Enormous data requirements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>
                <a:solidFill>
                  <a:srgbClr val="FF0000"/>
                </a:solidFill>
                <a:latin typeface="Avenir Book" charset="0"/>
                <a:ea typeface="Avenir Book" charset="0"/>
                <a:cs typeface="Avenir Book" charset="0"/>
              </a:rPr>
              <a:t>Data requirements grow following a quadratic with each additional node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>
                <a:solidFill>
                  <a:srgbClr val="FF0000"/>
                </a:solidFill>
                <a:latin typeface="Avenir Book" charset="0"/>
                <a:ea typeface="Avenir Book" charset="0"/>
                <a:cs typeface="Avenir Book" charset="0"/>
              </a:rPr>
              <a:t>Computationally expensive and time consuming</a:t>
            </a:r>
          </a:p>
        </p:txBody>
      </p:sp>
      <p:sp>
        <p:nvSpPr>
          <p:cNvPr id="6" name="Rectangle 5"/>
          <p:cNvSpPr/>
          <p:nvPr/>
        </p:nvSpPr>
        <p:spPr>
          <a:xfrm>
            <a:off x="8251371" y="1595020"/>
            <a:ext cx="3614057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Ugly</a:t>
            </a:r>
            <a:endParaRPr lang="en-US" sz="2400" dirty="0">
              <a:solidFill>
                <a:srgbClr val="C00000"/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Requires enormous amounts of data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Determining node and layer architecture is very challenging</a:t>
            </a:r>
          </a:p>
          <a:p>
            <a:pPr marL="342900" indent="-342900">
              <a:buFont typeface="Arial" charset="0"/>
              <a:buChar char="•"/>
            </a:pPr>
            <a:endParaRPr lang="en-US" sz="2400" dirty="0" smtClean="0">
              <a:solidFill>
                <a:srgbClr val="C00000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9247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774482"/>
            <a:ext cx="3028950" cy="70788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Roadmap</a:t>
            </a:r>
            <a:endParaRPr lang="en-US" sz="2800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60282" y="1886823"/>
            <a:ext cx="9226768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charset="0"/>
              <a:buChar char="•"/>
            </a:pPr>
            <a:r>
              <a:rPr lang="en-US" sz="3600" dirty="0" smtClean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Homework #2</a:t>
            </a:r>
            <a:endParaRPr lang="en-US" sz="3600" dirty="0">
              <a:solidFill>
                <a:schemeClr val="bg1">
                  <a:lumMod val="6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571500" indent="-571500">
              <a:buFont typeface="Arial" charset="0"/>
              <a:buChar char="•"/>
            </a:pPr>
            <a:r>
              <a:rPr lang="en-US" sz="3600" dirty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Pause to think about applying types of data analytics</a:t>
            </a:r>
            <a:endParaRPr lang="en-US" sz="3600" dirty="0">
              <a:solidFill>
                <a:schemeClr val="bg1">
                  <a:lumMod val="6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571500" indent="-571500">
              <a:buFont typeface="Arial" charset="0"/>
              <a:buChar char="•"/>
            </a:pPr>
            <a:r>
              <a:rPr lang="en-US" sz="3600" dirty="0" smtClean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Logistic Regression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600" dirty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&lt;break</a:t>
            </a:r>
            <a:r>
              <a:rPr lang="en-US" sz="3600" dirty="0" smtClean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&gt;</a:t>
            </a:r>
            <a:endParaRPr lang="en-US" sz="3600" dirty="0" smtClean="0">
              <a:solidFill>
                <a:schemeClr val="bg1">
                  <a:lumMod val="6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571500" indent="-571500">
              <a:buFont typeface="Arial" charset="0"/>
              <a:buChar char="•"/>
            </a:pPr>
            <a:r>
              <a:rPr lang="en-US" sz="3600" dirty="0" smtClean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Support Vector Machines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60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Neural Networks (if we have </a:t>
            </a:r>
            <a:r>
              <a:rPr lang="en-US" sz="360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time</a:t>
            </a:r>
            <a:r>
              <a:rPr lang="en-US" sz="3600" smtClean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)</a:t>
            </a:r>
            <a:endParaRPr lang="en-US" sz="3600" dirty="0" smtClean="0">
              <a:solidFill>
                <a:schemeClr val="bg1">
                  <a:lumMod val="6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571500" indent="-571500">
              <a:buFont typeface="Arial" charset="0"/>
              <a:buChar char="•"/>
            </a:pPr>
            <a:r>
              <a:rPr lang="en-US" sz="3600" dirty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Homework assignment</a:t>
            </a:r>
          </a:p>
          <a:p>
            <a:pPr marL="571500" indent="-571500">
              <a:buFont typeface="Arial" charset="0"/>
              <a:buChar char="•"/>
            </a:pPr>
            <a:endParaRPr lang="en-US" sz="3600" dirty="0" smtClean="0">
              <a:solidFill>
                <a:schemeClr val="bg1">
                  <a:lumMod val="6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F4109-7BBC-ED48-834E-F2794D8279DA}" type="slidenum">
              <a:rPr lang="en-US" smtClean="0"/>
              <a:t>67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85753" y="6354246"/>
            <a:ext cx="54026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Intro to Data Science for Public Policy</a:t>
            </a:r>
            <a:r>
              <a:rPr lang="en-US" smtClean="0">
                <a:solidFill>
                  <a:schemeClr val="bg1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, Spring 2017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726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774482"/>
            <a:ext cx="3028950" cy="70788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Roadmap</a:t>
            </a:r>
            <a:endParaRPr lang="en-US" sz="2800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60282" y="1886823"/>
            <a:ext cx="9226768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charset="0"/>
              <a:buChar char="•"/>
            </a:pPr>
            <a:r>
              <a:rPr lang="en-US" sz="3600" dirty="0" smtClean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Homework #2</a:t>
            </a:r>
            <a:endParaRPr lang="en-US" sz="3600" dirty="0">
              <a:solidFill>
                <a:schemeClr val="bg1">
                  <a:lumMod val="6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571500" indent="-571500">
              <a:buFont typeface="Arial" charset="0"/>
              <a:buChar char="•"/>
            </a:pPr>
            <a:r>
              <a:rPr lang="en-US" sz="3600" dirty="0" smtClean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Pause to </a:t>
            </a:r>
            <a:r>
              <a:rPr lang="en-US" sz="3600" dirty="0" smtClean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think about applying types of data analytics</a:t>
            </a:r>
            <a:endParaRPr lang="en-US" sz="3600" dirty="0">
              <a:solidFill>
                <a:schemeClr val="tx2"/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571500" indent="-571500">
              <a:buFont typeface="Arial" charset="0"/>
              <a:buChar char="•"/>
            </a:pPr>
            <a:r>
              <a:rPr lang="en-US" sz="3600" dirty="0" smtClean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Logistic Regression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600" dirty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&lt;break</a:t>
            </a:r>
            <a:r>
              <a:rPr lang="en-US" sz="3600" dirty="0" smtClean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&gt;</a:t>
            </a:r>
            <a:endParaRPr lang="en-US" sz="3600" dirty="0" smtClean="0">
              <a:solidFill>
                <a:schemeClr val="bg1">
                  <a:lumMod val="6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571500" indent="-571500">
              <a:buFont typeface="Arial" charset="0"/>
              <a:buChar char="•"/>
            </a:pPr>
            <a:r>
              <a:rPr lang="en-US" sz="3600" dirty="0" smtClean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Support Vector Machines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600" dirty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Neural Networks (if we have time)</a:t>
            </a:r>
            <a:endParaRPr lang="en-US" sz="3600" dirty="0" smtClean="0">
              <a:solidFill>
                <a:schemeClr val="bg1">
                  <a:lumMod val="6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571500" indent="-571500">
              <a:buFont typeface="Arial" charset="0"/>
              <a:buChar char="•"/>
            </a:pPr>
            <a:r>
              <a:rPr lang="en-US" sz="3600" dirty="0" smtClean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Homework assignment</a:t>
            </a:r>
          </a:p>
          <a:p>
            <a:pPr marL="571500" indent="-571500">
              <a:buFont typeface="Arial" charset="0"/>
              <a:buChar char="•"/>
            </a:pPr>
            <a:endParaRPr lang="en-US" sz="3600" dirty="0" smtClean="0">
              <a:solidFill>
                <a:schemeClr val="bg1">
                  <a:lumMod val="6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F4109-7BBC-ED48-834E-F2794D8279DA}" type="slidenum">
              <a:rPr lang="en-US" smtClean="0"/>
              <a:t>7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85753" y="6354246"/>
            <a:ext cx="54026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Intro to Data Science for Public Policy</a:t>
            </a:r>
            <a:r>
              <a:rPr lang="en-US" smtClean="0">
                <a:solidFill>
                  <a:schemeClr val="bg1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, Spring 2017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1790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993156" y="902524"/>
            <a:ext cx="6171130" cy="587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descriptive analytics</a:t>
            </a:r>
          </a:p>
          <a:p>
            <a:r>
              <a:rPr lang="en-US" sz="20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u</a:t>
            </a:r>
            <a:r>
              <a:rPr lang="en-US" sz="20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sing data to describe what happened in the </a:t>
            </a:r>
            <a:r>
              <a:rPr lang="en-US" sz="2000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past</a:t>
            </a:r>
          </a:p>
          <a:p>
            <a:endParaRPr lang="en-US" sz="2000" b="1" dirty="0" smtClean="0">
              <a:solidFill>
                <a:schemeClr val="accent2">
                  <a:lumMod val="60000"/>
                  <a:lumOff val="4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r>
              <a:rPr lang="en-US" sz="4400" b="1" dirty="0">
                <a:solidFill>
                  <a:schemeClr val="accent2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e</a:t>
            </a:r>
            <a:r>
              <a:rPr lang="en-US" sz="4400" b="1" dirty="0" smtClean="0">
                <a:solidFill>
                  <a:schemeClr val="accent2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xplanatory analytics</a:t>
            </a:r>
            <a:endParaRPr lang="en-US" sz="4400" b="1" dirty="0">
              <a:solidFill>
                <a:schemeClr val="accent2">
                  <a:lumMod val="7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r>
              <a:rPr lang="en-US" sz="2000" b="1" dirty="0">
                <a:solidFill>
                  <a:schemeClr val="accent2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u</a:t>
            </a:r>
            <a:r>
              <a:rPr lang="en-US" sz="2000" b="1" dirty="0" smtClean="0">
                <a:solidFill>
                  <a:schemeClr val="accent2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sing data and statistical methods to test a hypothesis pertaining to a theory</a:t>
            </a:r>
            <a:endParaRPr lang="en-US" sz="2000" b="1" dirty="0">
              <a:solidFill>
                <a:schemeClr val="accent2">
                  <a:lumMod val="7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endParaRPr lang="en-US" b="1" dirty="0" smtClean="0">
              <a:solidFill>
                <a:schemeClr val="accent2">
                  <a:lumMod val="60000"/>
                  <a:lumOff val="4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r>
              <a:rPr lang="en-US" sz="4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p</a:t>
            </a:r>
            <a:r>
              <a:rPr lang="en-US" sz="44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redictive analytics</a:t>
            </a:r>
          </a:p>
          <a:p>
            <a:r>
              <a:rPr lang="en-US" sz="20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using data </a:t>
            </a:r>
            <a:r>
              <a:rPr lang="en-US" sz="20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to predictive the future </a:t>
            </a:r>
          </a:p>
          <a:p>
            <a:endParaRPr lang="en-US" b="1" dirty="0" smtClean="0">
              <a:solidFill>
                <a:schemeClr val="accent2">
                  <a:lumMod val="60000"/>
                  <a:lumOff val="4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r>
              <a:rPr lang="en-US" sz="44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prescriptive analytics</a:t>
            </a:r>
          </a:p>
          <a:p>
            <a:r>
              <a:rPr lang="en-US" sz="20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using predictions to drive specific targeted actions</a:t>
            </a:r>
            <a:endParaRPr lang="en-US" sz="2000" b="1" dirty="0">
              <a:solidFill>
                <a:schemeClr val="accent6">
                  <a:lumMod val="60000"/>
                  <a:lumOff val="4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endParaRPr lang="en-US" sz="4400" b="1" dirty="0">
              <a:solidFill>
                <a:schemeClr val="accent6">
                  <a:lumMod val="60000"/>
                  <a:lumOff val="4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Application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 rot="16200000">
            <a:off x="-2243036" y="2858490"/>
            <a:ext cx="6087982" cy="707886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400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t</a:t>
            </a:r>
            <a:r>
              <a:rPr lang="en-US" sz="400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ypes of analytics</a:t>
            </a:r>
            <a:endParaRPr lang="en-US" sz="4000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3" name="Triangle 2"/>
          <p:cNvSpPr/>
          <p:nvPr/>
        </p:nvSpPr>
        <p:spPr>
          <a:xfrm flipV="1">
            <a:off x="-216568" y="5775158"/>
            <a:ext cx="1949115" cy="821232"/>
          </a:xfrm>
          <a:prstGeom prst="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448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423660" y="1750324"/>
            <a:ext cx="993415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chemeClr val="bg1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Analytics in this context refers to data analysis and science.</a:t>
            </a:r>
            <a:endParaRPr lang="en-US" sz="4800" dirty="0">
              <a:solidFill>
                <a:schemeClr val="bg1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r>
              <a:rPr lang="en-US" sz="3200" dirty="0" smtClean="0">
                <a:solidFill>
                  <a:schemeClr val="bg1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Note that in tech industry, web development, and marketing, analytics </a:t>
            </a:r>
            <a:r>
              <a:rPr lang="en-US" sz="3200" dirty="0" smtClean="0">
                <a:solidFill>
                  <a:schemeClr val="bg1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often refers to web analytics (e.g. click, views, buys).</a:t>
            </a:r>
            <a:endParaRPr lang="en-US" sz="4800" dirty="0">
              <a:solidFill>
                <a:schemeClr val="bg1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Application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438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26080</TotalTime>
  <Words>2477</Words>
  <Application>Microsoft Macintosh PowerPoint</Application>
  <PresentationFormat>Widescreen</PresentationFormat>
  <Paragraphs>525</Paragraphs>
  <Slides>67</Slides>
  <Notes>67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73" baseType="lpstr">
      <vt:lpstr>Avenir Book</vt:lpstr>
      <vt:lpstr>Calibri</vt:lpstr>
      <vt:lpstr>Calibri Light</vt:lpstr>
      <vt:lpstr>Cambria Math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15.0029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contact@jeffchen.org</dc:creator>
  <cp:lastModifiedBy>contact@jeffchen.org</cp:lastModifiedBy>
  <cp:revision>395</cp:revision>
  <cp:lastPrinted>2017-03-20T19:13:43Z</cp:lastPrinted>
  <dcterms:created xsi:type="dcterms:W3CDTF">2017-01-08T03:44:27Z</dcterms:created>
  <dcterms:modified xsi:type="dcterms:W3CDTF">2017-03-20T19:28:01Z</dcterms:modified>
</cp:coreProperties>
</file>